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8" r:id="rId4"/>
    <p:sldId id="261" r:id="rId5"/>
    <p:sldId id="260" r:id="rId6"/>
    <p:sldId id="262" r:id="rId7"/>
    <p:sldId id="263" r:id="rId8"/>
    <p:sldId id="276" r:id="rId9"/>
    <p:sldId id="259" r:id="rId10"/>
    <p:sldId id="267" r:id="rId11"/>
    <p:sldId id="268" r:id="rId12"/>
    <p:sldId id="275" r:id="rId13"/>
    <p:sldId id="269" r:id="rId14"/>
    <p:sldId id="266" r:id="rId15"/>
    <p:sldId id="272" r:id="rId16"/>
    <p:sldId id="271" r:id="rId17"/>
    <p:sldId id="265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1"/>
    <p:restoredTop sz="94704"/>
  </p:normalViewPr>
  <p:slideViewPr>
    <p:cSldViewPr snapToGrid="0" snapToObjects="1">
      <p:cViewPr>
        <p:scale>
          <a:sx n="125" d="100"/>
          <a:sy n="125" d="100"/>
        </p:scale>
        <p:origin x="-48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0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9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1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5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93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7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7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71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94F2-ACE0-9346-8D7E-6C11915B60ED}" type="datetimeFigureOut"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DC3E0-AA8D-E04B-8338-CDEA51A8FF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crh1XTR-b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ECE3 Spring Quarter 2018</a:t>
            </a:r>
          </a:p>
        </p:txBody>
      </p:sp>
    </p:spTree>
    <p:extLst>
      <p:ext uri="{BB962C8B-B14F-4D97-AF65-F5344CB8AC3E}">
        <p14:creationId xmlns:p14="http://schemas.microsoft.com/office/powerpoint/2010/main" val="152629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78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Car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2413000"/>
            <a:ext cx="8229600" cy="34899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LEDs: </a:t>
            </a:r>
          </a:p>
          <a:p>
            <a:pPr lvl="1"/>
            <a:r>
              <a:rPr lang="en-US"/>
              <a:t>Red for right turn command</a:t>
            </a:r>
          </a:p>
          <a:p>
            <a:pPr lvl="1"/>
            <a:r>
              <a:rPr lang="en-US"/>
              <a:t>Blue for left turn command</a:t>
            </a:r>
          </a:p>
          <a:p>
            <a:pPr lvl="1"/>
            <a:r>
              <a:rPr lang="en-US"/>
              <a:t>Green for straight ahead command</a:t>
            </a:r>
          </a:p>
          <a:p>
            <a:pPr lvl="1"/>
            <a:r>
              <a:rPr lang="en-US"/>
              <a:t>Red &amp; blue for stop at end</a:t>
            </a:r>
          </a:p>
          <a:p>
            <a:pPr lvl="1"/>
            <a:r>
              <a:rPr lang="en-US"/>
              <a:t>(Extra) R,G,B flash 5/sec when wheel(s) stops</a:t>
            </a:r>
          </a:p>
        </p:txBody>
      </p:sp>
      <p:grpSp>
        <p:nvGrpSpPr>
          <p:cNvPr id="4" name="Group 3"/>
          <p:cNvGrpSpPr/>
          <p:nvPr/>
        </p:nvGrpSpPr>
        <p:grpSpPr>
          <a:xfrm flipV="1">
            <a:off x="7009912" y="3312430"/>
            <a:ext cx="262850" cy="359830"/>
            <a:chOff x="4813300" y="910163"/>
            <a:chExt cx="262850" cy="359830"/>
          </a:xfrm>
        </p:grpSpPr>
        <p:sp>
          <p:nvSpPr>
            <p:cNvPr id="5" name="Rectangle 4"/>
            <p:cNvSpPr/>
            <p:nvPr/>
          </p:nvSpPr>
          <p:spPr>
            <a:xfrm>
              <a:off x="4813300" y="917105"/>
              <a:ext cx="262850" cy="324320"/>
            </a:xfrm>
            <a:prstGeom prst="rect">
              <a:avLst/>
            </a:prstGeom>
            <a:solidFill>
              <a:srgbClr val="FFFFFF"/>
            </a:solidFill>
            <a:ln w="254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864292" y="910163"/>
              <a:ext cx="160866" cy="359830"/>
              <a:chOff x="4647337" y="1096437"/>
              <a:chExt cx="160866" cy="35983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727770" y="1096437"/>
                <a:ext cx="0" cy="3598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4647337" y="1219200"/>
                <a:ext cx="160866" cy="108135"/>
                <a:chOff x="4688808" y="1219200"/>
                <a:chExt cx="160866" cy="108135"/>
              </a:xfrm>
            </p:grpSpPr>
            <p:sp>
              <p:nvSpPr>
                <p:cNvPr id="9" name="Isosceles Triangle 8"/>
                <p:cNvSpPr/>
                <p:nvPr/>
              </p:nvSpPr>
              <p:spPr>
                <a:xfrm>
                  <a:off x="4706523" y="1219200"/>
                  <a:ext cx="125437" cy="108135"/>
                </a:xfrm>
                <a:prstGeom prst="triangle">
                  <a:avLst/>
                </a:prstGeom>
                <a:solidFill>
                  <a:schemeClr val="tx1"/>
                </a:solidFill>
                <a:ln w="25400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4688808" y="1219200"/>
                  <a:ext cx="16086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" name="Group 10"/>
          <p:cNvGrpSpPr/>
          <p:nvPr/>
        </p:nvGrpSpPr>
        <p:grpSpPr>
          <a:xfrm>
            <a:off x="7274944" y="3263742"/>
            <a:ext cx="153075" cy="263297"/>
            <a:chOff x="3171150" y="2619375"/>
            <a:chExt cx="153075" cy="263297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171150" y="2619375"/>
              <a:ext cx="153075" cy="1394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3171150" y="2743200"/>
              <a:ext cx="153075" cy="1394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16200000">
            <a:off x="6752399" y="2671055"/>
            <a:ext cx="777875" cy="133403"/>
            <a:chOff x="6418707" y="2110912"/>
            <a:chExt cx="777875" cy="133403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65838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66727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7616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68505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9394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7028307" y="2110912"/>
              <a:ext cx="53975" cy="6400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085457" y="2177341"/>
              <a:ext cx="111125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6529832" y="2180307"/>
              <a:ext cx="53975" cy="6400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418707" y="2175843"/>
              <a:ext cx="111125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/>
          <p:cNvCxnSpPr>
            <a:stCxn id="5" idx="2"/>
          </p:cNvCxnSpPr>
          <p:nvPr/>
        </p:nvCxnSpPr>
        <p:spPr>
          <a:xfrm flipH="1" flipV="1">
            <a:off x="7136776" y="3115222"/>
            <a:ext cx="4561" cy="22577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105998" y="2278349"/>
            <a:ext cx="66675" cy="66675"/>
          </a:xfrm>
          <a:prstGeom prst="ellipse">
            <a:avLst/>
          </a:prstGeom>
          <a:solidFill>
            <a:srgbClr val="FFFFFF"/>
          </a:solidFill>
          <a:ln w="254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7042693" y="3683898"/>
            <a:ext cx="202211" cy="206375"/>
            <a:chOff x="3354468" y="4371975"/>
            <a:chExt cx="202211" cy="206375"/>
          </a:xfrm>
        </p:grpSpPr>
        <p:sp>
          <p:nvSpPr>
            <p:cNvPr id="28" name="Rectangle 27"/>
            <p:cNvSpPr/>
            <p:nvPr/>
          </p:nvSpPr>
          <p:spPr>
            <a:xfrm>
              <a:off x="3354468" y="4371975"/>
              <a:ext cx="202211" cy="206375"/>
            </a:xfrm>
            <a:prstGeom prst="rect">
              <a:avLst/>
            </a:prstGeom>
            <a:solidFill>
              <a:srgbClr val="FFFFFF"/>
            </a:solidFill>
            <a:ln w="254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354468" y="4371975"/>
              <a:ext cx="197601" cy="0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396991" y="4475162"/>
              <a:ext cx="112555" cy="0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444124" y="4578350"/>
              <a:ext cx="18288" cy="0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7141064" y="2147544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+5 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DBF212-B839-A040-9133-2DC286CF7653}"/>
              </a:ext>
            </a:extLst>
          </p:cNvPr>
          <p:cNvSpPr txBox="1"/>
          <p:nvPr/>
        </p:nvSpPr>
        <p:spPr>
          <a:xfrm>
            <a:off x="7207113" y="260244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YOUR DESIGN HERE</a:t>
            </a:r>
          </a:p>
        </p:txBody>
      </p:sp>
    </p:spTree>
    <p:extLst>
      <p:ext uri="{BB962C8B-B14F-4D97-AF65-F5344CB8AC3E}">
        <p14:creationId xmlns:p14="http://schemas.microsoft.com/office/powerpoint/2010/main" val="59909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78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17322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Phototransistors:</a:t>
            </a:r>
          </a:p>
          <a:p>
            <a:pPr lvl="1"/>
            <a:r>
              <a:rPr lang="en-US"/>
              <a:t>Like in lab 3</a:t>
            </a:r>
          </a:p>
          <a:p>
            <a:pPr lvl="1"/>
            <a:r>
              <a:rPr lang="en-US"/>
              <a:t>Common emitter or emitter follower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40" y="3355446"/>
            <a:ext cx="5711190" cy="322556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857512"/>
              </p:ext>
            </p:extLst>
          </p:nvPr>
        </p:nvGraphicFramePr>
        <p:xfrm>
          <a:off x="2834640" y="5605278"/>
          <a:ext cx="2113280" cy="94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1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Ground Color</a:t>
                      </a:r>
                    </a:p>
                  </a:txBody>
                  <a:tcPr marL="77949" marR="77949" marT="38974" marB="38974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Response</a:t>
                      </a:r>
                    </a:p>
                  </a:txBody>
                  <a:tcPr marL="77949" marR="77949" marT="38974" marB="38974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2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DARK</a:t>
                      </a:r>
                    </a:p>
                  </a:txBody>
                  <a:tcPr marL="77949" marR="77949" marT="38974" marB="38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HIGH</a:t>
                      </a:r>
                    </a:p>
                  </a:txBody>
                  <a:tcPr marL="77949" marR="77949" marT="38974" marB="3897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2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LIGHT</a:t>
                      </a:r>
                    </a:p>
                  </a:txBody>
                  <a:tcPr marL="77949" marR="77949" marT="38974" marB="38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77949" marR="77949" marT="38974" marB="3897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81001"/>
              </p:ext>
            </p:extLst>
          </p:nvPr>
        </p:nvGraphicFramePr>
        <p:xfrm>
          <a:off x="6573520" y="5605278"/>
          <a:ext cx="2113280" cy="94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1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Ground Color</a:t>
                      </a:r>
                    </a:p>
                  </a:txBody>
                  <a:tcPr marL="77949" marR="77949" marT="38974" marB="38974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Response</a:t>
                      </a:r>
                    </a:p>
                  </a:txBody>
                  <a:tcPr marL="77949" marR="77949" marT="38974" marB="38974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2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DARK</a:t>
                      </a:r>
                    </a:p>
                  </a:txBody>
                  <a:tcPr marL="77949" marR="77949" marT="38974" marB="38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LOW</a:t>
                      </a:r>
                    </a:p>
                  </a:txBody>
                  <a:tcPr marL="77949" marR="77949" marT="38974" marB="3897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2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LIGHT</a:t>
                      </a:r>
                    </a:p>
                  </a:txBody>
                  <a:tcPr marL="77949" marR="77949" marT="38974" marB="38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77949" marR="77949" marT="38974" marB="3897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58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5EF3AF-CDA1-6140-A8A1-5566628365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49" y="1076959"/>
            <a:ext cx="7167102" cy="5557522"/>
          </a:xfrm>
          <a:prstGeom prst="rect">
            <a:avLst/>
          </a:prstGeom>
        </p:spPr>
      </p:pic>
      <p:sp>
        <p:nvSpPr>
          <p:cNvPr id="5" name="Text Box 54">
            <a:extLst>
              <a:ext uri="{FF2B5EF4-FFF2-40B4-BE49-F238E27FC236}">
                <a16:creationId xmlns:a16="http://schemas.microsoft.com/office/drawing/2014/main" id="{EB7E695B-E510-5142-A307-58A8232882E9}"/>
              </a:ext>
            </a:extLst>
          </p:cNvPr>
          <p:cNvSpPr txBox="1"/>
          <p:nvPr/>
        </p:nvSpPr>
        <p:spPr>
          <a:xfrm>
            <a:off x="5958799" y="2566658"/>
            <a:ext cx="1230712" cy="36197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57200" algn="l"/>
                <a:tab pos="5715000" algn="r"/>
              </a:tabLst>
            </a:pPr>
            <a:r>
              <a:rPr lang="en-US" dirty="0">
                <a:solidFill>
                  <a:srgbClr val="FFFF00"/>
                </a:solidFill>
                <a:effectLst/>
                <a:latin typeface="Tahoma" panose="020B0604030504040204" pitchFamily="34" charset="0"/>
                <a:ea typeface="SimSun" panose="02010600030101010101" pitchFamily="2" charset="-122"/>
              </a:rPr>
              <a:t>TEFT4300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Text Box 55">
            <a:extLst>
              <a:ext uri="{FF2B5EF4-FFF2-40B4-BE49-F238E27FC236}">
                <a16:creationId xmlns:a16="http://schemas.microsoft.com/office/drawing/2014/main" id="{18FDB673-754F-A043-89B0-853D5DD66AD6}"/>
              </a:ext>
            </a:extLst>
          </p:cNvPr>
          <p:cNvSpPr txBox="1"/>
          <p:nvPr/>
        </p:nvSpPr>
        <p:spPr>
          <a:xfrm>
            <a:off x="1228895" y="2813038"/>
            <a:ext cx="1174410" cy="33784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57200" algn="l"/>
                <a:tab pos="5715000" algn="r"/>
              </a:tabLst>
            </a:pPr>
            <a:r>
              <a:rPr lang="en-US" dirty="0">
                <a:solidFill>
                  <a:srgbClr val="FFFF00"/>
                </a:solidFill>
                <a:effectLst/>
                <a:latin typeface="Tahoma" panose="020B0604030504040204" pitchFamily="34" charset="0"/>
                <a:ea typeface="SimSun" panose="02010600030101010101" pitchFamily="2" charset="-122"/>
              </a:rPr>
              <a:t>SFH4545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8A5959-09C2-9141-83CA-2C8C6AC1F59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78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LEDs &amp; Phototransistors</a:t>
            </a:r>
          </a:p>
        </p:txBody>
      </p:sp>
    </p:spTree>
    <p:extLst>
      <p:ext uri="{BB962C8B-B14F-4D97-AF65-F5344CB8AC3E}">
        <p14:creationId xmlns:p14="http://schemas.microsoft.com/office/powerpoint/2010/main" val="599525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78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Car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059768"/>
            <a:ext cx="8229600" cy="6471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Wheel Speed Sensing</a:t>
            </a:r>
          </a:p>
        </p:txBody>
      </p:sp>
      <p:pic>
        <p:nvPicPr>
          <p:cNvPr id="4" name="Picture 3" descr="Slotted Wheel &amp; Sens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6" t="32320" r="10741" b="15589"/>
          <a:stretch/>
        </p:blipFill>
        <p:spPr>
          <a:xfrm>
            <a:off x="802640" y="1951132"/>
            <a:ext cx="3388676" cy="1675987"/>
          </a:xfrm>
          <a:prstGeom prst="rect">
            <a:avLst/>
          </a:prstGeom>
        </p:spPr>
      </p:pic>
      <p:pic>
        <p:nvPicPr>
          <p:cNvPr id="5" name="Picture 4" descr="Slotted Wheel Sensor in Position Top View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1" t="26078" r="12778" b="18519"/>
          <a:stretch/>
        </p:blipFill>
        <p:spPr>
          <a:xfrm>
            <a:off x="4663440" y="1188720"/>
            <a:ext cx="4267200" cy="2603236"/>
          </a:xfrm>
          <a:prstGeom prst="rect">
            <a:avLst/>
          </a:prstGeom>
        </p:spPr>
      </p:pic>
      <p:pic>
        <p:nvPicPr>
          <p:cNvPr id="6" name="Picture 5" descr="Slotted Wheel &amp; Sensor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4" t="20592" r="26000" b="19556"/>
          <a:stretch/>
        </p:blipFill>
        <p:spPr>
          <a:xfrm>
            <a:off x="822960" y="3697520"/>
            <a:ext cx="3342640" cy="2967970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</p:pic>
      <p:pic>
        <p:nvPicPr>
          <p:cNvPr id="7" name="Picture 6" descr="Slotted Wheel &amp; SensorB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34963" r="41333" b="4445"/>
          <a:stretch/>
        </p:blipFill>
        <p:spPr>
          <a:xfrm>
            <a:off x="4663440" y="3791956"/>
            <a:ext cx="3393440" cy="2873534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4391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1155495"/>
            <a:ext cx="3242733" cy="6364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Block Diagram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8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System</a:t>
            </a:r>
          </a:p>
        </p:txBody>
      </p:sp>
      <p:grpSp>
        <p:nvGrpSpPr>
          <p:cNvPr id="4" name="Group 3"/>
          <p:cNvGrpSpPr/>
          <p:nvPr/>
        </p:nvGrpSpPr>
        <p:grpSpPr>
          <a:xfrm flipV="1">
            <a:off x="1305652" y="4401122"/>
            <a:ext cx="262850" cy="359830"/>
            <a:chOff x="4813300" y="910163"/>
            <a:chExt cx="262850" cy="359830"/>
          </a:xfrm>
        </p:grpSpPr>
        <p:sp>
          <p:nvSpPr>
            <p:cNvPr id="5" name="Rectangle 4"/>
            <p:cNvSpPr/>
            <p:nvPr/>
          </p:nvSpPr>
          <p:spPr>
            <a:xfrm>
              <a:off x="4813300" y="917105"/>
              <a:ext cx="262850" cy="324320"/>
            </a:xfrm>
            <a:prstGeom prst="rect">
              <a:avLst/>
            </a:prstGeom>
            <a:solidFill>
              <a:srgbClr val="FFFFFF"/>
            </a:solidFill>
            <a:ln w="254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864292" y="910163"/>
              <a:ext cx="160866" cy="359830"/>
              <a:chOff x="4647337" y="1096437"/>
              <a:chExt cx="160866" cy="35983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727770" y="1096437"/>
                <a:ext cx="0" cy="3598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4647337" y="1219200"/>
                <a:ext cx="160866" cy="108135"/>
                <a:chOff x="4688808" y="1219200"/>
                <a:chExt cx="160866" cy="108135"/>
              </a:xfrm>
            </p:grpSpPr>
            <p:sp>
              <p:nvSpPr>
                <p:cNvPr id="9" name="Isosceles Triangle 8"/>
                <p:cNvSpPr/>
                <p:nvPr/>
              </p:nvSpPr>
              <p:spPr>
                <a:xfrm>
                  <a:off x="4706523" y="1219200"/>
                  <a:ext cx="125437" cy="108135"/>
                </a:xfrm>
                <a:prstGeom prst="triangle">
                  <a:avLst/>
                </a:prstGeom>
                <a:solidFill>
                  <a:schemeClr val="tx1"/>
                </a:solidFill>
                <a:ln w="25400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4688808" y="1219200"/>
                  <a:ext cx="16086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" name="Group 10"/>
          <p:cNvGrpSpPr/>
          <p:nvPr/>
        </p:nvGrpSpPr>
        <p:grpSpPr>
          <a:xfrm>
            <a:off x="1570684" y="4352434"/>
            <a:ext cx="153075" cy="263297"/>
            <a:chOff x="3171150" y="2619375"/>
            <a:chExt cx="153075" cy="263297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171150" y="2619375"/>
              <a:ext cx="153075" cy="1394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3171150" y="2743200"/>
              <a:ext cx="153075" cy="1394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334791" y="2748050"/>
            <a:ext cx="319320" cy="585596"/>
            <a:chOff x="3549650" y="3702050"/>
            <a:chExt cx="319320" cy="585596"/>
          </a:xfrm>
        </p:grpSpPr>
        <p:sp>
          <p:nvSpPr>
            <p:cNvPr id="15" name="Rectangle 14"/>
            <p:cNvSpPr/>
            <p:nvPr/>
          </p:nvSpPr>
          <p:spPr>
            <a:xfrm>
              <a:off x="3608959" y="3702050"/>
              <a:ext cx="200703" cy="585596"/>
            </a:xfrm>
            <a:prstGeom prst="rect">
              <a:avLst/>
            </a:prstGeom>
            <a:solidFill>
              <a:srgbClr val="FFFFFF"/>
            </a:solidFill>
            <a:ln w="254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549650" y="3835188"/>
              <a:ext cx="319320" cy="319320"/>
            </a:xfrm>
            <a:prstGeom prst="ellipse">
              <a:avLst/>
            </a:prstGeom>
            <a:solidFill>
              <a:srgbClr val="FFFFFF"/>
            </a:solidFill>
            <a:ln w="254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823381" y="3079072"/>
            <a:ext cx="432832" cy="645772"/>
            <a:chOff x="3403604" y="1424714"/>
            <a:chExt cx="432832" cy="645772"/>
          </a:xfrm>
        </p:grpSpPr>
        <p:sp>
          <p:nvSpPr>
            <p:cNvPr id="18" name="Rectangle 17"/>
            <p:cNvSpPr/>
            <p:nvPr/>
          </p:nvSpPr>
          <p:spPr>
            <a:xfrm>
              <a:off x="3768725" y="1463675"/>
              <a:ext cx="67711" cy="568325"/>
            </a:xfrm>
            <a:prstGeom prst="rect">
              <a:avLst/>
            </a:prstGeom>
            <a:solidFill>
              <a:srgbClr val="FFFFFF"/>
            </a:solidFill>
            <a:ln w="254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625784" y="1615119"/>
              <a:ext cx="0" cy="25529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625784" y="1780317"/>
              <a:ext cx="204302" cy="140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631796" y="1588064"/>
              <a:ext cx="169195" cy="116002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804686" y="1908981"/>
              <a:ext cx="0" cy="161505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804686" y="1424714"/>
              <a:ext cx="0" cy="161505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 flipV="1">
              <a:off x="3403604" y="1546021"/>
              <a:ext cx="153075" cy="263297"/>
              <a:chOff x="3171150" y="2619375"/>
              <a:chExt cx="153075" cy="263297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3171150" y="2619375"/>
                <a:ext cx="153075" cy="13947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3171150" y="2743200"/>
                <a:ext cx="153075" cy="13947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535338" y="4208542"/>
            <a:ext cx="342514" cy="228600"/>
            <a:chOff x="3556678" y="3068740"/>
            <a:chExt cx="342514" cy="228600"/>
          </a:xfrm>
        </p:grpSpPr>
        <p:sp>
          <p:nvSpPr>
            <p:cNvPr id="38" name="Rectangle 37"/>
            <p:cNvSpPr/>
            <p:nvPr/>
          </p:nvSpPr>
          <p:spPr>
            <a:xfrm>
              <a:off x="3556678" y="3068740"/>
              <a:ext cx="338709" cy="228600"/>
            </a:xfrm>
            <a:prstGeom prst="rect">
              <a:avLst/>
            </a:prstGeom>
            <a:solidFill>
              <a:srgbClr val="FFFFFF"/>
            </a:solidFill>
            <a:ln w="254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556678" y="3068740"/>
              <a:ext cx="342514" cy="228600"/>
              <a:chOff x="4070035" y="3203575"/>
              <a:chExt cx="342514" cy="2286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4070035" y="3203575"/>
                <a:ext cx="342514" cy="228600"/>
              </a:xfrm>
              <a:prstGeom prst="rect">
                <a:avLst/>
              </a:prstGeom>
              <a:solidFill>
                <a:srgbClr val="FFFFFF"/>
              </a:solidFill>
              <a:ln w="2540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4070035" y="3203575"/>
                <a:ext cx="342514" cy="228600"/>
                <a:chOff x="3247350" y="4117975"/>
                <a:chExt cx="342514" cy="228600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3343995" y="4194175"/>
                  <a:ext cx="1492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3343995" y="4346575"/>
                  <a:ext cx="1492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3247350" y="4117975"/>
                  <a:ext cx="34251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3247350" y="4270375"/>
                  <a:ext cx="34251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6" name="Group 45"/>
          <p:cNvGrpSpPr/>
          <p:nvPr/>
        </p:nvGrpSpPr>
        <p:grpSpPr>
          <a:xfrm>
            <a:off x="6145755" y="2756101"/>
            <a:ext cx="319320" cy="585596"/>
            <a:chOff x="3549650" y="3702050"/>
            <a:chExt cx="319320" cy="585596"/>
          </a:xfrm>
        </p:grpSpPr>
        <p:sp>
          <p:nvSpPr>
            <p:cNvPr id="47" name="Rectangle 46"/>
            <p:cNvSpPr/>
            <p:nvPr/>
          </p:nvSpPr>
          <p:spPr>
            <a:xfrm>
              <a:off x="3608959" y="3702050"/>
              <a:ext cx="200703" cy="585596"/>
            </a:xfrm>
            <a:prstGeom prst="rect">
              <a:avLst/>
            </a:prstGeom>
            <a:solidFill>
              <a:srgbClr val="FFFFFF"/>
            </a:solidFill>
            <a:ln w="254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549650" y="3835188"/>
              <a:ext cx="319320" cy="319320"/>
            </a:xfrm>
            <a:prstGeom prst="ellipse">
              <a:avLst/>
            </a:prstGeom>
            <a:solidFill>
              <a:srgbClr val="FFFFFF"/>
            </a:solidFill>
            <a:ln w="254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5223370" y="3925339"/>
            <a:ext cx="553044" cy="351328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23792" y="3925528"/>
            <a:ext cx="553044" cy="351328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205088" y="3734146"/>
            <a:ext cx="45719" cy="45719"/>
          </a:xfrm>
          <a:prstGeom prst="ellipse">
            <a:avLst/>
          </a:prstGeom>
          <a:solidFill>
            <a:schemeClr val="tx1"/>
          </a:solidFill>
          <a:ln w="254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>
            <a:stCxn id="18" idx="2"/>
            <a:endCxn id="91" idx="0"/>
          </p:cNvCxnSpPr>
          <p:nvPr/>
        </p:nvCxnSpPr>
        <p:spPr>
          <a:xfrm>
            <a:off x="2222358" y="3686358"/>
            <a:ext cx="5590" cy="477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38" idx="2"/>
            <a:endCxn id="129" idx="2"/>
          </p:cNvCxnSpPr>
          <p:nvPr/>
        </p:nvCxnSpPr>
        <p:spPr>
          <a:xfrm rot="16200000" flipH="1">
            <a:off x="631927" y="4509908"/>
            <a:ext cx="838430" cy="692898"/>
          </a:xfrm>
          <a:prstGeom prst="bentConnector2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9" idx="2"/>
          </p:cNvCxnSpPr>
          <p:nvPr/>
        </p:nvCxnSpPr>
        <p:spPr>
          <a:xfrm>
            <a:off x="1397591" y="5275572"/>
            <a:ext cx="2328762" cy="84351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2973871" y="3118032"/>
            <a:ext cx="1581150" cy="1477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Micro-</a:t>
            </a:r>
          </a:p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GND</a:t>
            </a:r>
            <a:r>
              <a:rPr lang="en-US" dirty="0"/>
              <a:t>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295698" y="3868965"/>
            <a:ext cx="418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TIP</a:t>
            </a:r>
          </a:p>
          <a:p>
            <a:r>
              <a:rPr lang="en-US" sz="1200" b="1"/>
              <a:t>120</a:t>
            </a:r>
          </a:p>
        </p:txBody>
      </p:sp>
      <p:grpSp>
        <p:nvGrpSpPr>
          <p:cNvPr id="144" name="Group 143"/>
          <p:cNvGrpSpPr/>
          <p:nvPr/>
        </p:nvGrpSpPr>
        <p:grpSpPr>
          <a:xfrm rot="16200000">
            <a:off x="1048139" y="3759747"/>
            <a:ext cx="777875" cy="133403"/>
            <a:chOff x="6418707" y="2110912"/>
            <a:chExt cx="777875" cy="133403"/>
          </a:xfrm>
        </p:grpSpPr>
        <p:cxnSp>
          <p:nvCxnSpPr>
            <p:cNvPr id="145" name="Straight Connector 144"/>
            <p:cNvCxnSpPr/>
            <p:nvPr/>
          </p:nvCxnSpPr>
          <p:spPr>
            <a:xfrm flipV="1">
              <a:off x="65838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66727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67616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68505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69394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H="1" flipV="1">
              <a:off x="7028307" y="2110912"/>
              <a:ext cx="53975" cy="6400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7085457" y="2177341"/>
              <a:ext cx="111125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 flipV="1">
              <a:off x="6529832" y="2180307"/>
              <a:ext cx="53975" cy="6400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418707" y="2175843"/>
              <a:ext cx="111125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 rot="16200000">
            <a:off x="1844105" y="4397490"/>
            <a:ext cx="777875" cy="133403"/>
            <a:chOff x="6418707" y="2110912"/>
            <a:chExt cx="777875" cy="133403"/>
          </a:xfrm>
        </p:grpSpPr>
        <p:cxnSp>
          <p:nvCxnSpPr>
            <p:cNvPr id="155" name="Straight Connector 154"/>
            <p:cNvCxnSpPr/>
            <p:nvPr/>
          </p:nvCxnSpPr>
          <p:spPr>
            <a:xfrm flipV="1">
              <a:off x="65838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 flipV="1">
              <a:off x="66727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67616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68505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69394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 flipV="1">
              <a:off x="7028307" y="2110912"/>
              <a:ext cx="53975" cy="6400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7085457" y="2177341"/>
              <a:ext cx="111125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6529832" y="2180307"/>
              <a:ext cx="53975" cy="6400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6418707" y="2175843"/>
              <a:ext cx="111125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Straight Connector 167"/>
          <p:cNvCxnSpPr>
            <a:stCxn id="91" idx="4"/>
          </p:cNvCxnSpPr>
          <p:nvPr/>
        </p:nvCxnSpPr>
        <p:spPr>
          <a:xfrm flipH="1">
            <a:off x="2224464" y="3779865"/>
            <a:ext cx="3484" cy="3090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1432516" y="3200379"/>
            <a:ext cx="0" cy="26329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5" idx="2"/>
          </p:cNvCxnSpPr>
          <p:nvPr/>
        </p:nvCxnSpPr>
        <p:spPr>
          <a:xfrm flipH="1" flipV="1">
            <a:off x="1432516" y="4203914"/>
            <a:ext cx="4561" cy="22577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5" idx="0"/>
          </p:cNvCxnSpPr>
          <p:nvPr/>
        </p:nvCxnSpPr>
        <p:spPr>
          <a:xfrm flipH="1">
            <a:off x="1432516" y="4754010"/>
            <a:ext cx="4561" cy="521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2224464" y="4826624"/>
            <a:ext cx="1501889" cy="1292465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>
            <a:off x="6939236" y="3668779"/>
            <a:ext cx="342514" cy="465921"/>
            <a:chOff x="8366960" y="2334923"/>
            <a:chExt cx="342514" cy="465921"/>
          </a:xfrm>
        </p:grpSpPr>
        <p:sp>
          <p:nvSpPr>
            <p:cNvPr id="185" name="Rectangle 184"/>
            <p:cNvSpPr/>
            <p:nvPr/>
          </p:nvSpPr>
          <p:spPr>
            <a:xfrm>
              <a:off x="8366960" y="2456370"/>
              <a:ext cx="338709" cy="228600"/>
            </a:xfrm>
            <a:prstGeom prst="rect">
              <a:avLst/>
            </a:prstGeom>
            <a:solidFill>
              <a:srgbClr val="FFFFFF"/>
            </a:solidFill>
            <a:ln w="254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8366960" y="2456370"/>
              <a:ext cx="342514" cy="228600"/>
            </a:xfrm>
            <a:prstGeom prst="rect">
              <a:avLst/>
            </a:prstGeom>
            <a:solidFill>
              <a:srgbClr val="FFFFFF"/>
            </a:solidFill>
            <a:ln w="254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8366960" y="2456370"/>
              <a:ext cx="342514" cy="228600"/>
              <a:chOff x="3247350" y="4117975"/>
              <a:chExt cx="342514" cy="228600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>
                <a:off x="3343995" y="4194175"/>
                <a:ext cx="1492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3343995" y="4346575"/>
                <a:ext cx="1492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3247350" y="4117975"/>
                <a:ext cx="3425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3247350" y="4270375"/>
                <a:ext cx="3425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8" name="Straight Connector 187"/>
            <p:cNvCxnSpPr/>
            <p:nvPr/>
          </p:nvCxnSpPr>
          <p:spPr>
            <a:xfrm>
              <a:off x="8534400" y="2334923"/>
              <a:ext cx="0" cy="12144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8534400" y="2679397"/>
              <a:ext cx="0" cy="12144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Straight Connector 194"/>
          <p:cNvCxnSpPr/>
          <p:nvPr/>
        </p:nvCxnSpPr>
        <p:spPr>
          <a:xfrm flipH="1">
            <a:off x="3726354" y="5216345"/>
            <a:ext cx="3380323" cy="902744"/>
          </a:xfrm>
          <a:prstGeom prst="line">
            <a:avLst/>
          </a:prstGeom>
          <a:ln w="57150" cap="rnd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675033" y="5995504"/>
            <a:ext cx="178826" cy="1788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3662341" y="6181458"/>
            <a:ext cx="202211" cy="206375"/>
            <a:chOff x="3354468" y="4371975"/>
            <a:chExt cx="202211" cy="206375"/>
          </a:xfrm>
        </p:grpSpPr>
        <p:sp>
          <p:nvSpPr>
            <p:cNvPr id="111" name="Rectangle 110"/>
            <p:cNvSpPr/>
            <p:nvPr/>
          </p:nvSpPr>
          <p:spPr>
            <a:xfrm>
              <a:off x="3354468" y="4371975"/>
              <a:ext cx="202211" cy="206375"/>
            </a:xfrm>
            <a:prstGeom prst="rect">
              <a:avLst/>
            </a:prstGeom>
            <a:solidFill>
              <a:srgbClr val="FFFFFF"/>
            </a:solidFill>
            <a:ln w="254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354468" y="4371975"/>
              <a:ext cx="197601" cy="0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3396991" y="4475162"/>
              <a:ext cx="112555" cy="0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3444124" y="4578350"/>
              <a:ext cx="18288" cy="0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/>
          <p:cNvCxnSpPr>
            <a:stCxn id="186" idx="2"/>
          </p:cNvCxnSpPr>
          <p:nvPr/>
        </p:nvCxnSpPr>
        <p:spPr>
          <a:xfrm flipH="1">
            <a:off x="7106677" y="4018826"/>
            <a:ext cx="3816" cy="1176354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1391241" y="2817073"/>
            <a:ext cx="69850" cy="6985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397591" y="5240647"/>
            <a:ext cx="69850" cy="6985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Elbow Connector 76"/>
          <p:cNvCxnSpPr>
            <a:stCxn id="66" idx="6"/>
            <a:endCxn id="18" idx="0"/>
          </p:cNvCxnSpPr>
          <p:nvPr/>
        </p:nvCxnSpPr>
        <p:spPr>
          <a:xfrm>
            <a:off x="1461091" y="2851998"/>
            <a:ext cx="761267" cy="266035"/>
          </a:xfrm>
          <a:prstGeom prst="bentConnector2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6" idx="4"/>
          </p:cNvCxnSpPr>
          <p:nvPr/>
        </p:nvCxnSpPr>
        <p:spPr>
          <a:xfrm>
            <a:off x="1426166" y="2886923"/>
            <a:ext cx="6350" cy="5505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>
            <a:spLocks noChangeAspect="1"/>
          </p:cNvSpPr>
          <p:nvPr/>
        </p:nvSpPr>
        <p:spPr>
          <a:xfrm>
            <a:off x="7063415" y="218634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50321" y="2654300"/>
            <a:ext cx="1695450" cy="1881679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64989" y="3909128"/>
            <a:ext cx="418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 V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578187" y="3131386"/>
            <a:ext cx="407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Tahoma"/>
                <a:cs typeface="Tahoma"/>
              </a:rPr>
              <a:t>VIN</a:t>
            </a:r>
          </a:p>
        </p:txBody>
      </p:sp>
      <p:cxnSp>
        <p:nvCxnSpPr>
          <p:cNvPr id="28" name="Elbow Connector 27"/>
          <p:cNvCxnSpPr>
            <a:endCxn id="38" idx="0"/>
          </p:cNvCxnSpPr>
          <p:nvPr/>
        </p:nvCxnSpPr>
        <p:spPr>
          <a:xfrm rot="5400000">
            <a:off x="607193" y="4109140"/>
            <a:ext cx="196902" cy="1902"/>
          </a:xfrm>
          <a:prstGeom prst="bentConnector3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57" idx="0"/>
            <a:endCxn id="38" idx="0"/>
          </p:cNvCxnSpPr>
          <p:nvPr/>
        </p:nvCxnSpPr>
        <p:spPr>
          <a:xfrm rot="16200000" flipH="1" flipV="1">
            <a:off x="1704724" y="2131355"/>
            <a:ext cx="1077156" cy="3077217"/>
          </a:xfrm>
          <a:prstGeom prst="bentConnector3">
            <a:avLst>
              <a:gd name="adj1" fmla="val -62882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112520" y="3132035"/>
            <a:ext cx="372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V</a:t>
            </a:r>
          </a:p>
        </p:txBody>
      </p:sp>
      <p:cxnSp>
        <p:nvCxnSpPr>
          <p:cNvPr id="49" name="Elbow Connector 48"/>
          <p:cNvCxnSpPr>
            <a:stCxn id="116" idx="0"/>
            <a:endCxn id="66" idx="6"/>
          </p:cNvCxnSpPr>
          <p:nvPr/>
        </p:nvCxnSpPr>
        <p:spPr>
          <a:xfrm rot="16200000" flipV="1">
            <a:off x="2239842" y="2073248"/>
            <a:ext cx="280037" cy="1837538"/>
          </a:xfrm>
          <a:prstGeom prst="bentConnector2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187133" y="2817067"/>
            <a:ext cx="69850" cy="6985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133" idx="2"/>
            <a:endCxn id="32" idx="0"/>
          </p:cNvCxnSpPr>
          <p:nvPr/>
        </p:nvCxnSpPr>
        <p:spPr>
          <a:xfrm>
            <a:off x="3764446" y="4595360"/>
            <a:ext cx="0" cy="1400144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106676" y="3525441"/>
            <a:ext cx="483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6 V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096620" y="3864962"/>
            <a:ext cx="418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TIP</a:t>
            </a:r>
          </a:p>
          <a:p>
            <a:r>
              <a:rPr lang="en-US" sz="1200" b="1"/>
              <a:t>120</a:t>
            </a:r>
          </a:p>
        </p:txBody>
      </p:sp>
      <p:cxnSp>
        <p:nvCxnSpPr>
          <p:cNvPr id="64" name="Straight Connector 63"/>
          <p:cNvCxnSpPr>
            <a:stCxn id="15" idx="2"/>
            <a:endCxn id="55" idx="0"/>
          </p:cNvCxnSpPr>
          <p:nvPr/>
        </p:nvCxnSpPr>
        <p:spPr>
          <a:xfrm>
            <a:off x="5494452" y="3333646"/>
            <a:ext cx="5440" cy="59169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7" idx="2"/>
            <a:endCxn id="56" idx="0"/>
          </p:cNvCxnSpPr>
          <p:nvPr/>
        </p:nvCxnSpPr>
        <p:spPr>
          <a:xfrm flipH="1">
            <a:off x="6300314" y="3341697"/>
            <a:ext cx="5102" cy="58383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55" idx="2"/>
            <a:endCxn id="32" idx="7"/>
          </p:cNvCxnSpPr>
          <p:nvPr/>
        </p:nvCxnSpPr>
        <p:spPr>
          <a:xfrm flipH="1">
            <a:off x="3827671" y="4276667"/>
            <a:ext cx="1672221" cy="1745025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6" idx="2"/>
            <a:endCxn id="32" idx="7"/>
          </p:cNvCxnSpPr>
          <p:nvPr/>
        </p:nvCxnSpPr>
        <p:spPr>
          <a:xfrm flipH="1">
            <a:off x="3827671" y="4276856"/>
            <a:ext cx="2472643" cy="1744836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207904" y="3524769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Dn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11244" y="3888529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Dn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5" name="Elbow Connector 94"/>
          <p:cNvCxnSpPr>
            <a:stCxn id="164" idx="3"/>
            <a:endCxn id="56" idx="1"/>
          </p:cNvCxnSpPr>
          <p:nvPr/>
        </p:nvCxnSpPr>
        <p:spPr>
          <a:xfrm>
            <a:off x="4551268" y="3647880"/>
            <a:ext cx="1472524" cy="453312"/>
          </a:xfrm>
          <a:prstGeom prst="bentConnector3">
            <a:avLst>
              <a:gd name="adj1" fmla="val 91600"/>
            </a:avLst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165" idx="3"/>
            <a:endCxn id="55" idx="1"/>
          </p:cNvCxnSpPr>
          <p:nvPr/>
        </p:nvCxnSpPr>
        <p:spPr>
          <a:xfrm>
            <a:off x="4554608" y="4011640"/>
            <a:ext cx="668762" cy="89363"/>
          </a:xfrm>
          <a:prstGeom prst="bentConnector3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2973871" y="3635675"/>
            <a:ext cx="352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ahoma"/>
                <a:cs typeface="Tahoma"/>
              </a:rPr>
              <a:t>An</a:t>
            </a:r>
          </a:p>
          <a:p>
            <a:r>
              <a:rPr lang="en-US" sz="1000" dirty="0">
                <a:latin typeface="Tahoma"/>
                <a:cs typeface="Tahoma"/>
              </a:rPr>
              <a:t>(3)</a:t>
            </a:r>
          </a:p>
        </p:txBody>
      </p:sp>
      <p:cxnSp>
        <p:nvCxnSpPr>
          <p:cNvPr id="102" name="Straight Connector 101"/>
          <p:cNvCxnSpPr>
            <a:stCxn id="166" idx="1"/>
            <a:endCxn id="91" idx="6"/>
          </p:cNvCxnSpPr>
          <p:nvPr/>
        </p:nvCxnSpPr>
        <p:spPr>
          <a:xfrm flipH="1" flipV="1">
            <a:off x="2250807" y="3757006"/>
            <a:ext cx="723064" cy="7872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26204" y="3779865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(3)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768423" y="3024538"/>
            <a:ext cx="312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Tahoma"/>
                <a:cs typeface="Tahoma"/>
              </a:rPr>
              <a:t>IR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1377021" y="4248707"/>
            <a:ext cx="312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Tahoma"/>
                <a:cs typeface="Tahoma"/>
              </a:rPr>
              <a:t>IR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1219156" y="2745300"/>
            <a:ext cx="1210733" cy="2190779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5" name="Group 174"/>
          <p:cNvGrpSpPr/>
          <p:nvPr/>
        </p:nvGrpSpPr>
        <p:grpSpPr>
          <a:xfrm flipV="1">
            <a:off x="7647179" y="3851568"/>
            <a:ext cx="262850" cy="359830"/>
            <a:chOff x="4813300" y="910163"/>
            <a:chExt cx="262850" cy="359830"/>
          </a:xfrm>
        </p:grpSpPr>
        <p:sp>
          <p:nvSpPr>
            <p:cNvPr id="177" name="Rectangle 176"/>
            <p:cNvSpPr/>
            <p:nvPr/>
          </p:nvSpPr>
          <p:spPr>
            <a:xfrm>
              <a:off x="4813300" y="917105"/>
              <a:ext cx="262850" cy="324320"/>
            </a:xfrm>
            <a:prstGeom prst="rect">
              <a:avLst/>
            </a:prstGeom>
            <a:solidFill>
              <a:srgbClr val="FFFFFF"/>
            </a:solidFill>
            <a:ln w="254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4864292" y="910163"/>
              <a:ext cx="160866" cy="359830"/>
              <a:chOff x="4647337" y="1096437"/>
              <a:chExt cx="160866" cy="359830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>
                <a:off x="4727770" y="1096437"/>
                <a:ext cx="0" cy="3598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/>
              <p:cNvGrpSpPr/>
              <p:nvPr/>
            </p:nvGrpSpPr>
            <p:grpSpPr>
              <a:xfrm>
                <a:off x="4647337" y="1219200"/>
                <a:ext cx="160866" cy="108135"/>
                <a:chOff x="4688808" y="1219200"/>
                <a:chExt cx="160866" cy="108135"/>
              </a:xfrm>
            </p:grpSpPr>
            <p:sp>
              <p:nvSpPr>
                <p:cNvPr id="181" name="Isosceles Triangle 180"/>
                <p:cNvSpPr/>
                <p:nvPr/>
              </p:nvSpPr>
              <p:spPr>
                <a:xfrm>
                  <a:off x="4706523" y="1219200"/>
                  <a:ext cx="125437" cy="108135"/>
                </a:xfrm>
                <a:prstGeom prst="triangle">
                  <a:avLst/>
                </a:prstGeom>
                <a:solidFill>
                  <a:schemeClr val="tx1"/>
                </a:solidFill>
                <a:ln w="25400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4688808" y="1219200"/>
                  <a:ext cx="16086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3" name="Group 182"/>
          <p:cNvGrpSpPr/>
          <p:nvPr/>
        </p:nvGrpSpPr>
        <p:grpSpPr>
          <a:xfrm>
            <a:off x="7912211" y="3802880"/>
            <a:ext cx="153075" cy="263297"/>
            <a:chOff x="3171150" y="2619375"/>
            <a:chExt cx="153075" cy="263297"/>
          </a:xfrm>
        </p:grpSpPr>
        <p:cxnSp>
          <p:nvCxnSpPr>
            <p:cNvPr id="194" name="Straight Arrow Connector 193"/>
            <p:cNvCxnSpPr/>
            <p:nvPr/>
          </p:nvCxnSpPr>
          <p:spPr>
            <a:xfrm flipV="1">
              <a:off x="3171150" y="2619375"/>
              <a:ext cx="153075" cy="1394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3171150" y="2743200"/>
              <a:ext cx="153075" cy="1394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16200000">
            <a:off x="7389666" y="3210193"/>
            <a:ext cx="777875" cy="133403"/>
            <a:chOff x="6418707" y="2110912"/>
            <a:chExt cx="777875" cy="133403"/>
          </a:xfrm>
        </p:grpSpPr>
        <p:cxnSp>
          <p:nvCxnSpPr>
            <p:cNvPr id="198" name="Straight Connector 197"/>
            <p:cNvCxnSpPr/>
            <p:nvPr/>
          </p:nvCxnSpPr>
          <p:spPr>
            <a:xfrm flipV="1">
              <a:off x="65838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66727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67616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H="1" flipV="1">
              <a:off x="68505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6939407" y="2110912"/>
              <a:ext cx="88900" cy="13247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 flipV="1">
              <a:off x="7028307" y="2110912"/>
              <a:ext cx="53975" cy="6400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7085457" y="2177341"/>
              <a:ext cx="111125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H="1" flipV="1">
              <a:off x="6529832" y="2180307"/>
              <a:ext cx="53975" cy="64008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6418707" y="2175843"/>
              <a:ext cx="111125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Straight Connector 207"/>
          <p:cNvCxnSpPr>
            <a:stCxn id="177" idx="2"/>
          </p:cNvCxnSpPr>
          <p:nvPr/>
        </p:nvCxnSpPr>
        <p:spPr>
          <a:xfrm flipH="1" flipV="1">
            <a:off x="7774043" y="3654360"/>
            <a:ext cx="4561" cy="22577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stCxn id="32" idx="6"/>
            <a:endCxn id="177" idx="0"/>
          </p:cNvCxnSpPr>
          <p:nvPr/>
        </p:nvCxnSpPr>
        <p:spPr>
          <a:xfrm flipV="1">
            <a:off x="3853859" y="4204456"/>
            <a:ext cx="3924745" cy="1880461"/>
          </a:xfrm>
          <a:prstGeom prst="bentConnector2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213" y="3254978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Dn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(3)</a:t>
            </a:r>
          </a:p>
        </p:txBody>
      </p:sp>
      <p:cxnSp>
        <p:nvCxnSpPr>
          <p:cNvPr id="138" name="Elbow Connector 137"/>
          <p:cNvCxnSpPr>
            <a:stCxn id="211" idx="3"/>
          </p:cNvCxnSpPr>
          <p:nvPr/>
        </p:nvCxnSpPr>
        <p:spPr>
          <a:xfrm flipV="1">
            <a:off x="4554570" y="1801607"/>
            <a:ext cx="3197849" cy="1576482"/>
          </a:xfrm>
          <a:prstGeom prst="bentConnector3">
            <a:avLst>
              <a:gd name="adj1" fmla="val 996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7781297" y="1791981"/>
            <a:ext cx="0" cy="109597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7749569" y="4053907"/>
            <a:ext cx="503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latin typeface="Tahoma"/>
                <a:cs typeface="Tahoma"/>
              </a:rPr>
              <a:t>R,G,B</a:t>
            </a:r>
          </a:p>
          <a:p>
            <a:pPr algn="ctr"/>
            <a:r>
              <a:rPr lang="en-US" sz="1000">
                <a:latin typeface="Tahoma"/>
                <a:cs typeface="Tahoma"/>
              </a:rPr>
              <a:t>(3)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2603" y="6233944"/>
            <a:ext cx="193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SINGLE-POINT GROUND</a:t>
            </a:r>
          </a:p>
        </p:txBody>
      </p:sp>
      <p:cxnSp>
        <p:nvCxnSpPr>
          <p:cNvPr id="214" name="Straight Arrow Connector 213"/>
          <p:cNvCxnSpPr>
            <a:stCxn id="143" idx="3"/>
          </p:cNvCxnSpPr>
          <p:nvPr/>
        </p:nvCxnSpPr>
        <p:spPr>
          <a:xfrm flipV="1">
            <a:off x="2734242" y="6174330"/>
            <a:ext cx="843945" cy="2135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/>
          <p:cNvGrpSpPr/>
          <p:nvPr/>
        </p:nvGrpSpPr>
        <p:grpSpPr>
          <a:xfrm>
            <a:off x="6380366" y="2149300"/>
            <a:ext cx="591544" cy="170361"/>
            <a:chOff x="2270125" y="431324"/>
            <a:chExt cx="1117600" cy="374344"/>
          </a:xfrm>
        </p:grpSpPr>
        <p:sp>
          <p:nvSpPr>
            <p:cNvPr id="217" name="Arc 216"/>
            <p:cNvSpPr/>
            <p:nvPr/>
          </p:nvSpPr>
          <p:spPr>
            <a:xfrm>
              <a:off x="2458589" y="438150"/>
              <a:ext cx="367518" cy="367518"/>
            </a:xfrm>
            <a:prstGeom prst="arc">
              <a:avLst>
                <a:gd name="adj1" fmla="val 10792440"/>
                <a:gd name="adj2" fmla="val 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c 217"/>
            <p:cNvSpPr/>
            <p:nvPr/>
          </p:nvSpPr>
          <p:spPr>
            <a:xfrm>
              <a:off x="2826254" y="431324"/>
              <a:ext cx="367518" cy="367518"/>
            </a:xfrm>
            <a:prstGeom prst="arc">
              <a:avLst>
                <a:gd name="adj1" fmla="val 21328971"/>
                <a:gd name="adj2" fmla="val 1068813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/>
            <p:cNvCxnSpPr/>
            <p:nvPr/>
          </p:nvCxnSpPr>
          <p:spPr>
            <a:xfrm flipH="1">
              <a:off x="2324100" y="622783"/>
              <a:ext cx="14487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H="1">
              <a:off x="3192596" y="612292"/>
              <a:ext cx="14750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Oval 220"/>
            <p:cNvSpPr/>
            <p:nvPr/>
          </p:nvSpPr>
          <p:spPr>
            <a:xfrm>
              <a:off x="2270125" y="593725"/>
              <a:ext cx="47625" cy="47625"/>
            </a:xfrm>
            <a:prstGeom prst="ellipse">
              <a:avLst/>
            </a:prstGeom>
            <a:solidFill>
              <a:srgbClr val="FFFFFF"/>
            </a:solidFill>
            <a:ln w="254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3340100" y="588479"/>
              <a:ext cx="47625" cy="47625"/>
            </a:xfrm>
            <a:prstGeom prst="ellipse">
              <a:avLst/>
            </a:prstGeom>
            <a:solidFill>
              <a:srgbClr val="FFFFFF"/>
            </a:solidFill>
            <a:ln w="254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24" name="Straight Connector 223"/>
          <p:cNvCxnSpPr>
            <a:stCxn id="115" idx="2"/>
            <a:endCxn id="222" idx="6"/>
          </p:cNvCxnSpPr>
          <p:nvPr/>
        </p:nvCxnSpPr>
        <p:spPr>
          <a:xfrm flipH="1" flipV="1">
            <a:off x="6971910" y="2231657"/>
            <a:ext cx="91505" cy="407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47" idx="0"/>
            <a:endCxn id="221" idx="2"/>
          </p:cNvCxnSpPr>
          <p:nvPr/>
        </p:nvCxnSpPr>
        <p:spPr>
          <a:xfrm rot="5400000" flipH="1" flipV="1">
            <a:off x="6081863" y="2457598"/>
            <a:ext cx="522057" cy="74950"/>
          </a:xfrm>
          <a:prstGeom prst="bentConnector2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15" idx="0"/>
            <a:endCxn id="221" idx="2"/>
          </p:cNvCxnSpPr>
          <p:nvPr/>
        </p:nvCxnSpPr>
        <p:spPr>
          <a:xfrm rot="5400000" flipH="1" flipV="1">
            <a:off x="5680406" y="2048090"/>
            <a:ext cx="514006" cy="885914"/>
          </a:xfrm>
          <a:prstGeom prst="bentConnector2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115" idx="4"/>
            <a:endCxn id="123" idx="1"/>
          </p:cNvCxnSpPr>
          <p:nvPr/>
        </p:nvCxnSpPr>
        <p:spPr>
          <a:xfrm flipH="1">
            <a:off x="7106676" y="2277784"/>
            <a:ext cx="2459" cy="140154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6485617" y="2228607"/>
            <a:ext cx="483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 A</a:t>
            </a:r>
          </a:p>
        </p:txBody>
      </p:sp>
      <p:sp>
        <p:nvSpPr>
          <p:cNvPr id="241" name="Oval 240"/>
          <p:cNvSpPr>
            <a:spLocks noChangeAspect="1"/>
          </p:cNvSpPr>
          <p:nvPr/>
        </p:nvSpPr>
        <p:spPr>
          <a:xfrm>
            <a:off x="6259696" y="218634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0C06FD-8DE5-4E40-8E6E-11214E249B5D}"/>
              </a:ext>
            </a:extLst>
          </p:cNvPr>
          <p:cNvSpPr txBox="1"/>
          <p:nvPr/>
        </p:nvSpPr>
        <p:spPr>
          <a:xfrm>
            <a:off x="3884033" y="1791981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n: Nano pin#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53B109B-0045-D44B-98E1-2D63A6F4C9E1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4197930" y="2038202"/>
            <a:ext cx="200026" cy="1303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448D605-DB45-7E43-A841-9F7D27DD0586}"/>
              </a:ext>
            </a:extLst>
          </p:cNvPr>
          <p:cNvSpPr txBox="1"/>
          <p:nvPr/>
        </p:nvSpPr>
        <p:spPr>
          <a:xfrm>
            <a:off x="4406338" y="4730019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PWM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AECC3FC-53B5-8D47-AF27-F95EF53E88C1}"/>
              </a:ext>
            </a:extLst>
          </p:cNvPr>
          <p:cNvCxnSpPr>
            <a:stCxn id="54" idx="0"/>
          </p:cNvCxnSpPr>
          <p:nvPr/>
        </p:nvCxnSpPr>
        <p:spPr>
          <a:xfrm flipV="1">
            <a:off x="4663781" y="3665604"/>
            <a:ext cx="99605" cy="10644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B2CC7417-1A21-594F-BF72-8DD1BFFA74C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4663781" y="4130817"/>
            <a:ext cx="237572" cy="5992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85E1C5-85F0-394D-8067-2F577242E2C5}"/>
              </a:ext>
            </a:extLst>
          </p:cNvPr>
          <p:cNvSpPr txBox="1"/>
          <p:nvPr/>
        </p:nvSpPr>
        <p:spPr>
          <a:xfrm>
            <a:off x="6229883" y="4233317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BEEEE95-586C-9B42-874E-9FA30DF8ED52}"/>
              </a:ext>
            </a:extLst>
          </p:cNvPr>
          <p:cNvSpPr txBox="1"/>
          <p:nvPr/>
        </p:nvSpPr>
        <p:spPr>
          <a:xfrm>
            <a:off x="5844487" y="4040959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CA5D9D3-77C7-E849-97BC-24E30118A8AD}"/>
              </a:ext>
            </a:extLst>
          </p:cNvPr>
          <p:cNvSpPr txBox="1"/>
          <p:nvPr/>
        </p:nvSpPr>
        <p:spPr>
          <a:xfrm>
            <a:off x="5436008" y="370496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C00F0706-8ACE-B448-A087-DDF286106E91}"/>
              </a:ext>
            </a:extLst>
          </p:cNvPr>
          <p:cNvSpPr txBox="1"/>
          <p:nvPr/>
        </p:nvSpPr>
        <p:spPr>
          <a:xfrm>
            <a:off x="6240516" y="3695974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4EB3038-E94B-5D40-A346-7FE63CEF5C31}"/>
              </a:ext>
            </a:extLst>
          </p:cNvPr>
          <p:cNvSpPr txBox="1"/>
          <p:nvPr/>
        </p:nvSpPr>
        <p:spPr>
          <a:xfrm>
            <a:off x="5024332" y="4034714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EF505DB-9D40-5F4C-8FD0-FCD3C10B334D}"/>
              </a:ext>
            </a:extLst>
          </p:cNvPr>
          <p:cNvSpPr txBox="1"/>
          <p:nvPr/>
        </p:nvSpPr>
        <p:spPr>
          <a:xfrm>
            <a:off x="5422489" y="4217183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5578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A21E7-69B3-D449-A0CF-B02C634CE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6" t="6192" r="31163" b="25885"/>
          <a:stretch/>
        </p:blipFill>
        <p:spPr>
          <a:xfrm>
            <a:off x="501457" y="265805"/>
            <a:ext cx="3837068" cy="3327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01AA7-05F7-CF4C-850E-5FEE4D971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6" t="6192" r="15581" b="36740"/>
          <a:stretch/>
        </p:blipFill>
        <p:spPr>
          <a:xfrm>
            <a:off x="4742122" y="265807"/>
            <a:ext cx="3979118" cy="3327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F459E-F0E0-3C47-A9B7-D00BAC82E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3" t="-11" r="28256" b="56280"/>
          <a:stretch/>
        </p:blipFill>
        <p:spPr>
          <a:xfrm>
            <a:off x="2137148" y="3710761"/>
            <a:ext cx="4795284" cy="29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24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9F25E-2763-8E45-9638-5A45036CA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54"/>
          <a:stretch/>
        </p:blipFill>
        <p:spPr>
          <a:xfrm>
            <a:off x="260916" y="1020726"/>
            <a:ext cx="8691698" cy="509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3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1490134"/>
            <a:ext cx="8229600" cy="48787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ahoma"/>
                <a:cs typeface="Tahoma"/>
              </a:rPr>
              <a:t>Success of the project will be determined by the following criteria: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latin typeface="Tahoma"/>
                <a:cs typeface="Tahoma"/>
              </a:rPr>
              <a:t>Ability to complete the track.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latin typeface="Tahoma"/>
                <a:cs typeface="Tahoma"/>
              </a:rPr>
              <a:t>Ability to sense automatic stop.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latin typeface="Tahoma"/>
                <a:cs typeface="Tahoma"/>
              </a:rPr>
              <a:t>(3-person teams) Ability to sense stopped motor and get it running again</a:t>
            </a:r>
          </a:p>
          <a:p>
            <a:r>
              <a:rPr lang="en-US" sz="2000" dirty="0">
                <a:latin typeface="Tahoma"/>
                <a:cs typeface="Tahoma"/>
              </a:rPr>
              <a:t>Bragging rights depend on: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latin typeface="Tahoma"/>
                <a:cs typeface="Tahoma"/>
              </a:rPr>
              <a:t>Time to complete the track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latin typeface="Tahoma"/>
                <a:cs typeface="Tahoma"/>
              </a:rPr>
              <a:t>Distance covered along the track. </a:t>
            </a:r>
          </a:p>
          <a:p>
            <a:r>
              <a:rPr lang="en-US" sz="2000" dirty="0">
                <a:latin typeface="Tahoma"/>
                <a:cs typeface="Tahoma"/>
              </a:rPr>
              <a:t>Extra Credit: </a:t>
            </a:r>
          </a:p>
          <a:p>
            <a:pPr lvl="1"/>
            <a:r>
              <a:rPr lang="en-US" sz="1600" dirty="0">
                <a:latin typeface="Tahoma"/>
                <a:cs typeface="Tahoma"/>
              </a:rPr>
              <a:t>Available to 1- and 2-person teams only</a:t>
            </a:r>
          </a:p>
          <a:p>
            <a:pPr lvl="1"/>
            <a:r>
              <a:rPr lang="en-US" sz="1600" dirty="0">
                <a:latin typeface="Tahoma"/>
                <a:cs typeface="Tahoma"/>
              </a:rPr>
              <a:t>Required for 3-person teams</a:t>
            </a:r>
          </a:p>
          <a:p>
            <a:pPr lvl="1"/>
            <a:r>
              <a:rPr lang="en-US" sz="1600" dirty="0">
                <a:latin typeface="Tahoma"/>
                <a:cs typeface="Tahoma"/>
              </a:rPr>
              <a:t>Measure wheel speed to detect stopped motor.</a:t>
            </a:r>
          </a:p>
          <a:p>
            <a:pPr lvl="1"/>
            <a:r>
              <a:rPr lang="en-US" sz="1600" dirty="0">
                <a:latin typeface="Tahoma"/>
                <a:cs typeface="Tahoma"/>
              </a:rPr>
              <a:t>Give car extra “kick” to get it started again.</a:t>
            </a:r>
          </a:p>
          <a:p>
            <a:pPr lvl="1"/>
            <a:r>
              <a:rPr lang="en-US" sz="1600" dirty="0">
                <a:latin typeface="Tahoma"/>
                <a:cs typeface="Tahoma"/>
              </a:rPr>
              <a:t>Test for extra credit:</a:t>
            </a:r>
          </a:p>
          <a:p>
            <a:pPr lvl="2"/>
            <a:r>
              <a:rPr lang="en-US" sz="1400" dirty="0">
                <a:latin typeface="Tahoma"/>
                <a:cs typeface="Tahoma"/>
              </a:rPr>
              <a:t>Hold the car in your hand.</a:t>
            </a:r>
          </a:p>
          <a:p>
            <a:pPr lvl="2"/>
            <a:r>
              <a:rPr lang="en-US" sz="1400" dirty="0">
                <a:latin typeface="Tahoma"/>
                <a:cs typeface="Tahoma"/>
              </a:rPr>
              <a:t>At a low-speed PWM, apply just enough friction to stop the wheel. </a:t>
            </a:r>
          </a:p>
          <a:p>
            <a:pPr lvl="2"/>
            <a:r>
              <a:rPr lang="en-US" sz="1400" dirty="0">
                <a:latin typeface="Tahoma"/>
                <a:cs typeface="Tahoma"/>
              </a:rPr>
              <a:t>With the same amount of friction, the code must get the wheel moving again.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8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ahoma"/>
                <a:cs typeface="Tahoma"/>
              </a:rPr>
              <a:t>The Rules</a:t>
            </a:r>
          </a:p>
        </p:txBody>
      </p:sp>
    </p:spTree>
    <p:extLst>
      <p:ext uri="{BB962C8B-B14F-4D97-AF65-F5344CB8AC3E}">
        <p14:creationId xmlns:p14="http://schemas.microsoft.com/office/powerpoint/2010/main" val="2402367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7440" y="1341120"/>
            <a:ext cx="67720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TIPS</a:t>
            </a:r>
          </a:p>
          <a:p>
            <a:endParaRPr lang="en-US" dirty="0"/>
          </a:p>
          <a:p>
            <a:r>
              <a:rPr lang="en-US" dirty="0"/>
              <a:t>Take pictures or videos as you go</a:t>
            </a:r>
          </a:p>
          <a:p>
            <a:r>
              <a:rPr lang="en-US" dirty="0"/>
              <a:t>“guardrail” vs. PID  control approach</a:t>
            </a:r>
          </a:p>
          <a:p>
            <a:r>
              <a:rPr lang="en-US" dirty="0"/>
              <a:t>What is NOT single-point ground.</a:t>
            </a:r>
          </a:p>
          <a:p>
            <a:r>
              <a:rPr lang="en-US" dirty="0"/>
              <a:t>Some of the parts are far from perfect. That’s OK.</a:t>
            </a:r>
          </a:p>
          <a:p>
            <a:r>
              <a:rPr lang="en-US" dirty="0"/>
              <a:t>Use RED wires only for power, BLACK wires only for ground.</a:t>
            </a:r>
          </a:p>
          <a:p>
            <a:r>
              <a:rPr lang="en-US" dirty="0"/>
              <a:t>Try to establish a color code for your wires so they are easier to follow.</a:t>
            </a:r>
          </a:p>
        </p:txBody>
      </p:sp>
    </p:spTree>
    <p:extLst>
      <p:ext uri="{BB962C8B-B14F-4D97-AF65-F5344CB8AC3E}">
        <p14:creationId xmlns:p14="http://schemas.microsoft.com/office/powerpoint/2010/main" val="102240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FC2A76-2381-8E47-B447-7DE619F8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03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71D12-ED08-F041-B4F4-3D93B2772C38}"/>
              </a:ext>
            </a:extLst>
          </p:cNvPr>
          <p:cNvSpPr txBox="1"/>
          <p:nvPr/>
        </p:nvSpPr>
        <p:spPr>
          <a:xfrm>
            <a:off x="2231472" y="167780"/>
            <a:ext cx="48938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“NOTHING COMES EASY”</a:t>
            </a:r>
          </a:p>
          <a:p>
            <a:pPr algn="ctr"/>
            <a:r>
              <a:rPr lang="en-US" sz="1400" dirty="0"/>
              <a:t>Book by Y. A. Tittle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9F26B-D7BE-3141-B4C3-40C3373B94AA}"/>
              </a:ext>
            </a:extLst>
          </p:cNvPr>
          <p:cNvSpPr txBox="1"/>
          <p:nvPr/>
        </p:nvSpPr>
        <p:spPr>
          <a:xfrm>
            <a:off x="184558" y="4983061"/>
            <a:ext cx="3235501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1964, Age 38 (his last season)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threw a pick-six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NFL Hall of Fame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89F68-8941-7E44-B573-5698A377A404}"/>
              </a:ext>
            </a:extLst>
          </p:cNvPr>
          <p:cNvSpPr txBox="1"/>
          <p:nvPr/>
        </p:nvSpPr>
        <p:spPr>
          <a:xfrm>
            <a:off x="2758138" y="6168530"/>
            <a:ext cx="3627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Photo by Morris Berman of the Pittsburgh Post-Gazette</a:t>
            </a:r>
          </a:p>
        </p:txBody>
      </p:sp>
    </p:spTree>
    <p:extLst>
      <p:ext uri="{BB962C8B-B14F-4D97-AF65-F5344CB8AC3E}">
        <p14:creationId xmlns:p14="http://schemas.microsoft.com/office/powerpoint/2010/main" val="42442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Path-Following Mobile Robot</a:t>
            </a:r>
          </a:p>
          <a:p>
            <a:r>
              <a:rPr lang="en-US" sz="2800" dirty="0">
                <a:hlinkClick r:id="rId2"/>
              </a:rPr>
              <a:t>Goodwood Festival of Speed</a:t>
            </a:r>
            <a:endParaRPr lang="en-US" sz="2800" dirty="0"/>
          </a:p>
          <a:p>
            <a:r>
              <a:rPr lang="en-US" sz="2800" dirty="0"/>
              <a:t>Paths are “Compulsory Figures”</a:t>
            </a:r>
          </a:p>
          <a:p>
            <a:pPr lvl="1"/>
            <a:r>
              <a:rPr lang="en-US" dirty="0"/>
              <a:t>Two “lane changes”</a:t>
            </a:r>
          </a:p>
          <a:p>
            <a:pPr lvl="1"/>
            <a:r>
              <a:rPr lang="en-US" dirty="0"/>
              <a:t>Automatic stop at end</a:t>
            </a:r>
          </a:p>
          <a:p>
            <a:r>
              <a:rPr lang="en-US" sz="2800" dirty="0"/>
              <a:t>Timed events (competition for bragging rights only)</a:t>
            </a:r>
          </a:p>
          <a:p>
            <a:r>
              <a:rPr lang="en-US" sz="2800" dirty="0"/>
              <a:t>Extra Credit (for one- and two-person teams only)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5130"/>
          </a:xfrm>
        </p:spPr>
        <p:txBody>
          <a:bodyPr/>
          <a:lstStyle/>
          <a:p>
            <a:r>
              <a:rPr lang="en-US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80805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1"/>
            <a:ext cx="8229600" cy="8810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Path-Following Mobile Robot</a:t>
            </a:r>
          </a:p>
        </p:txBody>
      </p:sp>
      <p:pic>
        <p:nvPicPr>
          <p:cNvPr id="4" name="Picture 3" descr="Screen Shot 2017-03-02 at 12.1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64" y="2939477"/>
            <a:ext cx="2455334" cy="19715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78513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918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83049"/>
            <a:ext cx="8229600" cy="785130"/>
          </a:xfrm>
        </p:spPr>
        <p:txBody>
          <a:bodyPr/>
          <a:lstStyle/>
          <a:p>
            <a:r>
              <a:rPr lang="en-US"/>
              <a:t>Project Overview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64727" y="1486900"/>
            <a:ext cx="0" cy="5027543"/>
          </a:xfrm>
          <a:prstGeom prst="line">
            <a:avLst/>
          </a:prstGeom>
          <a:ln w="254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70824" y="1309093"/>
            <a:ext cx="0" cy="5193552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76921" y="1317560"/>
            <a:ext cx="0" cy="5193552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83018" y="1317560"/>
            <a:ext cx="0" cy="5193552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89114" y="1317560"/>
            <a:ext cx="0" cy="5193552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64727" y="1486900"/>
            <a:ext cx="5605360" cy="0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64727" y="2399378"/>
            <a:ext cx="5605360" cy="0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64727" y="3311856"/>
            <a:ext cx="5605360" cy="0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64727" y="4224334"/>
            <a:ext cx="5605360" cy="0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64727" y="5136812"/>
            <a:ext cx="5605360" cy="0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64727" y="6049291"/>
            <a:ext cx="5605360" cy="0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64727" y="1952052"/>
            <a:ext cx="5605360" cy="0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4727" y="2864530"/>
            <a:ext cx="5605360" cy="0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64727" y="3777008"/>
            <a:ext cx="5605360" cy="0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64727" y="4689486"/>
            <a:ext cx="5605360" cy="0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64727" y="5601964"/>
            <a:ext cx="5605360" cy="0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64727" y="6514443"/>
            <a:ext cx="5605360" cy="0"/>
          </a:xfrm>
          <a:prstGeom prst="line">
            <a:avLst/>
          </a:prstGeom>
          <a:ln w="254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310948" y="1308579"/>
            <a:ext cx="0" cy="5193552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17045" y="1309093"/>
            <a:ext cx="0" cy="5193552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123142" y="1317560"/>
            <a:ext cx="0" cy="5193552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29239" y="1317560"/>
            <a:ext cx="0" cy="5193552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335" y="1317560"/>
            <a:ext cx="0" cy="5193552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400513" y="1317560"/>
            <a:ext cx="0" cy="5193552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267367" y="1815210"/>
            <a:ext cx="2739922" cy="1961798"/>
            <a:chOff x="4350450" y="1010674"/>
            <a:chExt cx="2739922" cy="1961798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350450" y="1010674"/>
              <a:ext cx="0" cy="196179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90372" y="1010674"/>
              <a:ext cx="0" cy="196179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350450" y="2964902"/>
              <a:ext cx="273992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6845983" y="1317560"/>
            <a:ext cx="0" cy="5193552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330117" y="1317560"/>
            <a:ext cx="0" cy="5193552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10948" y="5601964"/>
            <a:ext cx="459876" cy="0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12669" y="5497714"/>
            <a:ext cx="0" cy="208500"/>
          </a:xfrm>
          <a:prstGeom prst="line">
            <a:avLst/>
          </a:pr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329607" y="5488237"/>
            <a:ext cx="0" cy="208500"/>
          </a:xfrm>
          <a:prstGeom prst="line">
            <a:avLst/>
          </a:pr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487213" y="6462912"/>
            <a:ext cx="149651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/>
              <a:t>WHITEBOARD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1336434" y="1952052"/>
            <a:ext cx="76174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/>
              <a:t>DOOR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33606" y="3389203"/>
            <a:ext cx="128044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/>
              <a:t>LAB TABLES</a:t>
            </a:r>
          </a:p>
        </p:txBody>
      </p:sp>
      <p:sp>
        <p:nvSpPr>
          <p:cNvPr id="66" name="Oval 65"/>
          <p:cNvSpPr/>
          <p:nvPr/>
        </p:nvSpPr>
        <p:spPr>
          <a:xfrm>
            <a:off x="6822291" y="558089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306747" y="558089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482608" y="5759592"/>
            <a:ext cx="57795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START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329607" y="6538513"/>
            <a:ext cx="1545590" cy="24622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000"/>
              <a:t>CHORD LENGTH: 11 1/8 in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028950" y="5759592"/>
            <a:ext cx="59884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FINISH</a:t>
            </a:r>
          </a:p>
        </p:txBody>
      </p:sp>
      <p:sp>
        <p:nvSpPr>
          <p:cNvPr id="2" name="Arc 1"/>
          <p:cNvSpPr>
            <a:spLocks noChangeAspect="1"/>
          </p:cNvSpPr>
          <p:nvPr/>
        </p:nvSpPr>
        <p:spPr>
          <a:xfrm>
            <a:off x="3876214" y="4230364"/>
            <a:ext cx="1371600" cy="1371600"/>
          </a:xfrm>
          <a:prstGeom prst="arc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c 73"/>
          <p:cNvSpPr>
            <a:spLocks noChangeAspect="1"/>
          </p:cNvSpPr>
          <p:nvPr/>
        </p:nvSpPr>
        <p:spPr>
          <a:xfrm flipH="1">
            <a:off x="3450138" y="4230364"/>
            <a:ext cx="1371600" cy="1371600"/>
          </a:xfrm>
          <a:prstGeom prst="arc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>
            <a:spLocks noChangeAspect="1"/>
          </p:cNvSpPr>
          <p:nvPr/>
        </p:nvSpPr>
        <p:spPr>
          <a:xfrm flipH="1" flipV="1">
            <a:off x="5247814" y="4221991"/>
            <a:ext cx="1371600" cy="1371600"/>
          </a:xfrm>
          <a:prstGeom prst="arc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c 75"/>
          <p:cNvSpPr>
            <a:spLocks noChangeAspect="1"/>
          </p:cNvSpPr>
          <p:nvPr/>
        </p:nvSpPr>
        <p:spPr>
          <a:xfrm flipV="1">
            <a:off x="2078538" y="4229610"/>
            <a:ext cx="1371600" cy="1371600"/>
          </a:xfrm>
          <a:prstGeom prst="arc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stCxn id="75" idx="0"/>
          </p:cNvCxnSpPr>
          <p:nvPr/>
        </p:nvCxnSpPr>
        <p:spPr>
          <a:xfrm>
            <a:off x="5933614" y="5593591"/>
            <a:ext cx="1364624" cy="20319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" idx="0"/>
          </p:cNvCxnSpPr>
          <p:nvPr/>
        </p:nvCxnSpPr>
        <p:spPr>
          <a:xfrm>
            <a:off x="4122094" y="4230364"/>
            <a:ext cx="439920" cy="0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45983" y="5397500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087283" y="5448300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4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1600201"/>
            <a:ext cx="8229600" cy="7716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Differential steer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8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Car</a:t>
            </a:r>
          </a:p>
        </p:txBody>
      </p:sp>
      <p:pic>
        <p:nvPicPr>
          <p:cNvPr id="4" name="Picture 3" descr="wheelchair-racing-competition-cyhe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05" y="2458820"/>
            <a:ext cx="6183606" cy="42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8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1600201"/>
            <a:ext cx="8229600" cy="7716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ahoma"/>
                <a:cs typeface="Tahoma"/>
              </a:rPr>
              <a:t>IR Path Sensing – emitter and receiver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8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Car</a:t>
            </a:r>
          </a:p>
        </p:txBody>
      </p:sp>
      <p:sp>
        <p:nvSpPr>
          <p:cNvPr id="6" name="Oval 5"/>
          <p:cNvSpPr/>
          <p:nvPr/>
        </p:nvSpPr>
        <p:spPr>
          <a:xfrm>
            <a:off x="3137008" y="4239070"/>
            <a:ext cx="311202" cy="311202"/>
          </a:xfrm>
          <a:prstGeom prst="ellipse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37008" y="4027795"/>
            <a:ext cx="311202" cy="3710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7180" y="4231663"/>
            <a:ext cx="311202" cy="311202"/>
          </a:xfrm>
          <a:prstGeom prst="ellipse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57180" y="4020388"/>
            <a:ext cx="311202" cy="3710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137008" y="4550272"/>
            <a:ext cx="100923" cy="723333"/>
          </a:xfrm>
          <a:prstGeom prst="line">
            <a:avLst/>
          </a:prstGeom>
          <a:ln>
            <a:solidFill>
              <a:srgbClr val="C00000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339869" y="4550272"/>
            <a:ext cx="100923" cy="723333"/>
          </a:xfrm>
          <a:prstGeom prst="line">
            <a:avLst/>
          </a:prstGeom>
          <a:ln>
            <a:solidFill>
              <a:srgbClr val="C00000"/>
            </a:solidFill>
            <a:head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8" idx="4"/>
          </p:cNvCxnSpPr>
          <p:nvPr/>
        </p:nvCxnSpPr>
        <p:spPr>
          <a:xfrm flipV="1">
            <a:off x="3540698" y="4542865"/>
            <a:ext cx="172083" cy="73074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762250" y="4609148"/>
            <a:ext cx="270926" cy="66445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07875" y="3625558"/>
            <a:ext cx="458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27338" y="3438417"/>
            <a:ext cx="110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PHOTO-</a:t>
            </a:r>
          </a:p>
          <a:p>
            <a:pPr algn="ctr"/>
            <a:r>
              <a:rPr lang="en-US" sz="1400"/>
              <a:t>TRANSISTOR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60CA4E-47F3-6947-A817-2107DCC8E8D9}"/>
              </a:ext>
            </a:extLst>
          </p:cNvPr>
          <p:cNvCxnSpPr/>
          <p:nvPr/>
        </p:nvCxnSpPr>
        <p:spPr>
          <a:xfrm>
            <a:off x="3868382" y="5253285"/>
            <a:ext cx="619760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EFE3465-9331-D341-9121-CE3E46E19F9A}"/>
              </a:ext>
            </a:extLst>
          </p:cNvPr>
          <p:cNvSpPr/>
          <p:nvPr/>
        </p:nvSpPr>
        <p:spPr>
          <a:xfrm>
            <a:off x="2085732" y="5273040"/>
            <a:ext cx="3179059" cy="131640"/>
          </a:xfrm>
          <a:prstGeom prst="rect">
            <a:avLst/>
          </a:prstGeom>
          <a:pattFill prst="wd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201E29-428D-D648-BB7F-24241E41780F}"/>
              </a:ext>
            </a:extLst>
          </p:cNvPr>
          <p:cNvSpPr txBox="1"/>
          <p:nvPr/>
        </p:nvSpPr>
        <p:spPr>
          <a:xfrm>
            <a:off x="4588582" y="4020388"/>
            <a:ext cx="1158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PATH</a:t>
            </a:r>
          </a:p>
          <a:p>
            <a:pPr algn="ctr"/>
            <a:r>
              <a:rPr lang="en-US" sz="1400" dirty="0"/>
              <a:t>(BLACK TAPE)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88A45F-CBF3-3141-8A4D-424007327B1E}"/>
              </a:ext>
            </a:extLst>
          </p:cNvPr>
          <p:cNvCxnSpPr>
            <a:stCxn id="22" idx="2"/>
          </p:cNvCxnSpPr>
          <p:nvPr/>
        </p:nvCxnSpPr>
        <p:spPr>
          <a:xfrm flipH="1">
            <a:off x="4348480" y="4543608"/>
            <a:ext cx="819267" cy="7096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B49B47-CC48-7140-ADF7-C73E9F5FC584}"/>
              </a:ext>
            </a:extLst>
          </p:cNvPr>
          <p:cNvSpPr txBox="1"/>
          <p:nvPr/>
        </p:nvSpPr>
        <p:spPr>
          <a:xfrm>
            <a:off x="4465019" y="5714443"/>
            <a:ext cx="1372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WHITE SURFACE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27D170-D04B-A044-BE23-BEC2E4CFDC10}"/>
              </a:ext>
            </a:extLst>
          </p:cNvPr>
          <p:cNvCxnSpPr>
            <a:cxnSpLocks/>
          </p:cNvCxnSpPr>
          <p:nvPr/>
        </p:nvCxnSpPr>
        <p:spPr>
          <a:xfrm flipH="1" flipV="1">
            <a:off x="4500881" y="5405685"/>
            <a:ext cx="357986" cy="3087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26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232EF18-C092-9149-8B6E-E071BB6563CC}"/>
              </a:ext>
            </a:extLst>
          </p:cNvPr>
          <p:cNvGrpSpPr/>
          <p:nvPr/>
        </p:nvGrpSpPr>
        <p:grpSpPr>
          <a:xfrm>
            <a:off x="2994768" y="5036388"/>
            <a:ext cx="731374" cy="529884"/>
            <a:chOff x="3137008" y="4020388"/>
            <a:chExt cx="731374" cy="5298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71C04BF-B937-E24B-82D8-B36373818AE3}"/>
                </a:ext>
              </a:extLst>
            </p:cNvPr>
            <p:cNvSpPr/>
            <p:nvPr/>
          </p:nvSpPr>
          <p:spPr>
            <a:xfrm>
              <a:off x="3137008" y="4239070"/>
              <a:ext cx="311202" cy="311202"/>
            </a:xfrm>
            <a:prstGeom prst="ellipse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52FA45-E31C-BF4C-85C7-1690FA3B9CEC}"/>
                </a:ext>
              </a:extLst>
            </p:cNvPr>
            <p:cNvSpPr/>
            <p:nvPr/>
          </p:nvSpPr>
          <p:spPr>
            <a:xfrm>
              <a:off x="3137008" y="4027795"/>
              <a:ext cx="311202" cy="371082"/>
            </a:xfrm>
            <a:prstGeom prst="rect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DF4AD7-9801-FD45-B424-0275BF21A053}"/>
                </a:ext>
              </a:extLst>
            </p:cNvPr>
            <p:cNvSpPr/>
            <p:nvPr/>
          </p:nvSpPr>
          <p:spPr>
            <a:xfrm>
              <a:off x="3557180" y="4231663"/>
              <a:ext cx="311202" cy="311202"/>
            </a:xfrm>
            <a:prstGeom prst="ellipse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AD1F51-B36D-DE49-9CF5-53E72105F950}"/>
                </a:ext>
              </a:extLst>
            </p:cNvPr>
            <p:cNvSpPr/>
            <p:nvPr/>
          </p:nvSpPr>
          <p:spPr>
            <a:xfrm>
              <a:off x="3557180" y="4020388"/>
              <a:ext cx="311202" cy="371082"/>
            </a:xfrm>
            <a:prstGeom prst="rect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2A7B79-B8B9-6246-B1E7-8B67DBAF6B41}"/>
              </a:ext>
            </a:extLst>
          </p:cNvPr>
          <p:cNvCxnSpPr/>
          <p:nvPr/>
        </p:nvCxnSpPr>
        <p:spPr>
          <a:xfrm>
            <a:off x="3726142" y="6279445"/>
            <a:ext cx="619760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F22C724-9E4A-504F-A294-985971FA59E4}"/>
              </a:ext>
            </a:extLst>
          </p:cNvPr>
          <p:cNvSpPr/>
          <p:nvPr/>
        </p:nvSpPr>
        <p:spPr>
          <a:xfrm>
            <a:off x="1943492" y="6299200"/>
            <a:ext cx="4762108" cy="131640"/>
          </a:xfrm>
          <a:prstGeom prst="rect">
            <a:avLst/>
          </a:prstGeom>
          <a:pattFill prst="wdDn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9A0003-E7C7-8B44-B09A-C00B50EC9DBE}"/>
              </a:ext>
            </a:extLst>
          </p:cNvPr>
          <p:cNvGrpSpPr/>
          <p:nvPr/>
        </p:nvGrpSpPr>
        <p:grpSpPr>
          <a:xfrm>
            <a:off x="4386688" y="5036388"/>
            <a:ext cx="731374" cy="529884"/>
            <a:chOff x="3137008" y="4020388"/>
            <a:chExt cx="731374" cy="52988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AE643A-8AC2-0D4C-B82F-7578792B583C}"/>
                </a:ext>
              </a:extLst>
            </p:cNvPr>
            <p:cNvSpPr/>
            <p:nvPr/>
          </p:nvSpPr>
          <p:spPr>
            <a:xfrm>
              <a:off x="3137008" y="4239070"/>
              <a:ext cx="311202" cy="311202"/>
            </a:xfrm>
            <a:prstGeom prst="ellipse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12F870A-6725-4544-8386-DEC6869E74D6}"/>
                </a:ext>
              </a:extLst>
            </p:cNvPr>
            <p:cNvSpPr/>
            <p:nvPr/>
          </p:nvSpPr>
          <p:spPr>
            <a:xfrm>
              <a:off x="3137008" y="4027795"/>
              <a:ext cx="311202" cy="371082"/>
            </a:xfrm>
            <a:prstGeom prst="rect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DE07C28-2658-FB4A-8430-3CE546C6DF45}"/>
                </a:ext>
              </a:extLst>
            </p:cNvPr>
            <p:cNvSpPr/>
            <p:nvPr/>
          </p:nvSpPr>
          <p:spPr>
            <a:xfrm>
              <a:off x="3557180" y="4231663"/>
              <a:ext cx="311202" cy="311202"/>
            </a:xfrm>
            <a:prstGeom prst="ellipse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51096D-E4C2-304E-89CE-43B32AA383BD}"/>
                </a:ext>
              </a:extLst>
            </p:cNvPr>
            <p:cNvSpPr/>
            <p:nvPr/>
          </p:nvSpPr>
          <p:spPr>
            <a:xfrm>
              <a:off x="3557180" y="4020388"/>
              <a:ext cx="311202" cy="371082"/>
            </a:xfrm>
            <a:prstGeom prst="rect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8D047F-7B28-BD41-9AF6-4534D38219BA}"/>
              </a:ext>
            </a:extLst>
          </p:cNvPr>
          <p:cNvGrpSpPr/>
          <p:nvPr/>
        </p:nvGrpSpPr>
        <p:grpSpPr>
          <a:xfrm>
            <a:off x="5707488" y="5036388"/>
            <a:ext cx="731374" cy="529884"/>
            <a:chOff x="3137008" y="4020388"/>
            <a:chExt cx="731374" cy="52988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890403-EFAF-0644-BF2E-495DBA2FA1B7}"/>
                </a:ext>
              </a:extLst>
            </p:cNvPr>
            <p:cNvSpPr/>
            <p:nvPr/>
          </p:nvSpPr>
          <p:spPr>
            <a:xfrm>
              <a:off x="3137008" y="4239070"/>
              <a:ext cx="311202" cy="311202"/>
            </a:xfrm>
            <a:prstGeom prst="ellipse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C412B0-5AC8-1C47-8E42-3A8DE81722D5}"/>
                </a:ext>
              </a:extLst>
            </p:cNvPr>
            <p:cNvSpPr/>
            <p:nvPr/>
          </p:nvSpPr>
          <p:spPr>
            <a:xfrm>
              <a:off x="3137008" y="4027795"/>
              <a:ext cx="311202" cy="371082"/>
            </a:xfrm>
            <a:prstGeom prst="rect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0D1A343-4D1A-9F42-A916-AE1E8D0BEF61}"/>
                </a:ext>
              </a:extLst>
            </p:cNvPr>
            <p:cNvSpPr/>
            <p:nvPr/>
          </p:nvSpPr>
          <p:spPr>
            <a:xfrm>
              <a:off x="3557180" y="4231663"/>
              <a:ext cx="311202" cy="311202"/>
            </a:xfrm>
            <a:prstGeom prst="ellipse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655D08-D17D-BE46-9306-93E503605C33}"/>
                </a:ext>
              </a:extLst>
            </p:cNvPr>
            <p:cNvSpPr/>
            <p:nvPr/>
          </p:nvSpPr>
          <p:spPr>
            <a:xfrm>
              <a:off x="3557180" y="4020388"/>
              <a:ext cx="311202" cy="371082"/>
            </a:xfrm>
            <a:prstGeom prst="rect">
              <a:avLst/>
            </a:prstGeom>
            <a:solidFill>
              <a:srgbClr val="FFFFFF"/>
            </a:solidFill>
            <a:ln w="158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5E7792-63EF-7E46-AFED-9F319CA9797F}"/>
              </a:ext>
            </a:extLst>
          </p:cNvPr>
          <p:cNvCxnSpPr/>
          <p:nvPr/>
        </p:nvCxnSpPr>
        <p:spPr>
          <a:xfrm flipH="1">
            <a:off x="1943492" y="5242560"/>
            <a:ext cx="4924668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A39A87-B816-C84A-B222-71B0DB91496F}"/>
              </a:ext>
            </a:extLst>
          </p:cNvPr>
          <p:cNvSpPr txBox="1"/>
          <p:nvPr/>
        </p:nvSpPr>
        <p:spPr>
          <a:xfrm>
            <a:off x="3080916" y="454208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E2BB05-DF8E-F749-9F0E-E1975755BA92}"/>
              </a:ext>
            </a:extLst>
          </p:cNvPr>
          <p:cNvSpPr txBox="1"/>
          <p:nvPr/>
        </p:nvSpPr>
        <p:spPr>
          <a:xfrm>
            <a:off x="4315155" y="4542085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7AF71F-5993-BE42-A159-740DCD5F413B}"/>
              </a:ext>
            </a:extLst>
          </p:cNvPr>
          <p:cNvSpPr txBox="1"/>
          <p:nvPr/>
        </p:nvSpPr>
        <p:spPr>
          <a:xfrm>
            <a:off x="5681818" y="454208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BE346C83-6C40-6D4D-AC32-A061C82D7A5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78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Sensing Calibration</a:t>
            </a:r>
          </a:p>
        </p:txBody>
      </p:sp>
    </p:spTree>
    <p:extLst>
      <p:ext uri="{BB962C8B-B14F-4D97-AF65-F5344CB8AC3E}">
        <p14:creationId xmlns:p14="http://schemas.microsoft.com/office/powerpoint/2010/main" val="367291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21456" y="18503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78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Motor Control</a:t>
            </a:r>
          </a:p>
        </p:txBody>
      </p:sp>
      <p:sp>
        <p:nvSpPr>
          <p:cNvPr id="60" name="Line 61">
            <a:extLst>
              <a:ext uri="{FF2B5EF4-FFF2-40B4-BE49-F238E27FC236}">
                <a16:creationId xmlns:a16="http://schemas.microsoft.com/office/drawing/2014/main" id="{13B08120-22E5-9540-A9A3-2BC9E340D95C}"/>
              </a:ext>
            </a:extLst>
          </p:cNvPr>
          <p:cNvSpPr/>
          <p:nvPr/>
        </p:nvSpPr>
        <p:spPr>
          <a:xfrm>
            <a:off x="2140527" y="4801156"/>
            <a:ext cx="228600" cy="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61" name="Line 62">
            <a:extLst>
              <a:ext uri="{FF2B5EF4-FFF2-40B4-BE49-F238E27FC236}">
                <a16:creationId xmlns:a16="http://schemas.microsoft.com/office/drawing/2014/main" id="{63F3AE96-10E3-314F-8DEB-55A034F2F507}"/>
              </a:ext>
            </a:extLst>
          </p:cNvPr>
          <p:cNvSpPr/>
          <p:nvPr/>
        </p:nvSpPr>
        <p:spPr>
          <a:xfrm>
            <a:off x="2369127" y="4115356"/>
            <a:ext cx="0" cy="6858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62" name="Line 63">
            <a:extLst>
              <a:ext uri="{FF2B5EF4-FFF2-40B4-BE49-F238E27FC236}">
                <a16:creationId xmlns:a16="http://schemas.microsoft.com/office/drawing/2014/main" id="{528DD235-607D-A54A-BD28-F7D7BF02DA7C}"/>
              </a:ext>
            </a:extLst>
          </p:cNvPr>
          <p:cNvSpPr/>
          <p:nvPr/>
        </p:nvSpPr>
        <p:spPr>
          <a:xfrm flipH="1">
            <a:off x="2369127" y="4115356"/>
            <a:ext cx="685800" cy="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63" name="Line 64">
            <a:extLst>
              <a:ext uri="{FF2B5EF4-FFF2-40B4-BE49-F238E27FC236}">
                <a16:creationId xmlns:a16="http://schemas.microsoft.com/office/drawing/2014/main" id="{A458A6ED-7D3A-8D41-B89C-C88EB1ED6F62}"/>
              </a:ext>
            </a:extLst>
          </p:cNvPr>
          <p:cNvSpPr/>
          <p:nvPr/>
        </p:nvSpPr>
        <p:spPr>
          <a:xfrm flipV="1">
            <a:off x="3054927" y="4115356"/>
            <a:ext cx="0" cy="6858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64" name="Line 65">
            <a:extLst>
              <a:ext uri="{FF2B5EF4-FFF2-40B4-BE49-F238E27FC236}">
                <a16:creationId xmlns:a16="http://schemas.microsoft.com/office/drawing/2014/main" id="{8D62AB4D-8479-B947-AF37-62A245F2BBAF}"/>
              </a:ext>
            </a:extLst>
          </p:cNvPr>
          <p:cNvSpPr/>
          <p:nvPr/>
        </p:nvSpPr>
        <p:spPr>
          <a:xfrm>
            <a:off x="3054927" y="4801156"/>
            <a:ext cx="228600" cy="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65" name="Line 66">
            <a:extLst>
              <a:ext uri="{FF2B5EF4-FFF2-40B4-BE49-F238E27FC236}">
                <a16:creationId xmlns:a16="http://schemas.microsoft.com/office/drawing/2014/main" id="{98C40D76-3476-304D-931D-1A3D8023200C}"/>
              </a:ext>
            </a:extLst>
          </p:cNvPr>
          <p:cNvSpPr/>
          <p:nvPr/>
        </p:nvSpPr>
        <p:spPr>
          <a:xfrm>
            <a:off x="3283527" y="4115356"/>
            <a:ext cx="0" cy="6858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66" name="Line 67">
            <a:extLst>
              <a:ext uri="{FF2B5EF4-FFF2-40B4-BE49-F238E27FC236}">
                <a16:creationId xmlns:a16="http://schemas.microsoft.com/office/drawing/2014/main" id="{09710B42-68A1-494C-BA8F-A59B988866AC}"/>
              </a:ext>
            </a:extLst>
          </p:cNvPr>
          <p:cNvSpPr/>
          <p:nvPr/>
        </p:nvSpPr>
        <p:spPr>
          <a:xfrm flipH="1">
            <a:off x="3283527" y="4115356"/>
            <a:ext cx="685800" cy="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67" name="Line 68">
            <a:extLst>
              <a:ext uri="{FF2B5EF4-FFF2-40B4-BE49-F238E27FC236}">
                <a16:creationId xmlns:a16="http://schemas.microsoft.com/office/drawing/2014/main" id="{F6466C5C-F335-2049-A9F9-16D9F5038E4D}"/>
              </a:ext>
            </a:extLst>
          </p:cNvPr>
          <p:cNvSpPr/>
          <p:nvPr/>
        </p:nvSpPr>
        <p:spPr>
          <a:xfrm flipV="1">
            <a:off x="3969327" y="4115356"/>
            <a:ext cx="0" cy="6858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68" name="TextShape 69">
            <a:extLst>
              <a:ext uri="{FF2B5EF4-FFF2-40B4-BE49-F238E27FC236}">
                <a16:creationId xmlns:a16="http://schemas.microsoft.com/office/drawing/2014/main" id="{A20599DA-10E4-534D-9487-7BE4D0C4D372}"/>
              </a:ext>
            </a:extLst>
          </p:cNvPr>
          <p:cNvSpPr txBox="1"/>
          <p:nvPr/>
        </p:nvSpPr>
        <p:spPr>
          <a:xfrm>
            <a:off x="1245207" y="4648876"/>
            <a:ext cx="931680" cy="296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dirty="0">
                <a:latin typeface="Arial"/>
              </a:rPr>
              <a:t>RUN: 0 V</a:t>
            </a:r>
            <a:endParaRPr dirty="0"/>
          </a:p>
        </p:txBody>
      </p:sp>
      <p:sp>
        <p:nvSpPr>
          <p:cNvPr id="69" name="TextShape 70">
            <a:extLst>
              <a:ext uri="{FF2B5EF4-FFF2-40B4-BE49-F238E27FC236}">
                <a16:creationId xmlns:a16="http://schemas.microsoft.com/office/drawing/2014/main" id="{93B9258C-66D5-1645-BA91-B29BD3C5BE33}"/>
              </a:ext>
            </a:extLst>
          </p:cNvPr>
          <p:cNvSpPr txBox="1"/>
          <p:nvPr/>
        </p:nvSpPr>
        <p:spPr>
          <a:xfrm>
            <a:off x="1237647" y="3998356"/>
            <a:ext cx="1027440" cy="296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>
                <a:latin typeface="Arial"/>
              </a:rPr>
              <a:t>STOP: 5 V</a:t>
            </a:r>
            <a:endParaRPr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625D17B-777A-2A4C-B21C-BB7B875E715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079263" y="989535"/>
            <a:ext cx="3556574" cy="2554267"/>
          </a:xfrm>
          <a:prstGeom prst="rect">
            <a:avLst/>
          </a:prstGeom>
          <a:ln>
            <a:noFill/>
          </a:ln>
        </p:spPr>
      </p:pic>
      <p:sp>
        <p:nvSpPr>
          <p:cNvPr id="71" name="Line 71">
            <a:extLst>
              <a:ext uri="{FF2B5EF4-FFF2-40B4-BE49-F238E27FC236}">
                <a16:creationId xmlns:a16="http://schemas.microsoft.com/office/drawing/2014/main" id="{04BD6899-2FAF-4343-B4F5-513EAA1038D4}"/>
              </a:ext>
            </a:extLst>
          </p:cNvPr>
          <p:cNvSpPr/>
          <p:nvPr/>
        </p:nvSpPr>
        <p:spPr>
          <a:xfrm>
            <a:off x="2298607" y="3095120"/>
            <a:ext cx="228600" cy="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72" name="Line 72">
            <a:extLst>
              <a:ext uri="{FF2B5EF4-FFF2-40B4-BE49-F238E27FC236}">
                <a16:creationId xmlns:a16="http://schemas.microsoft.com/office/drawing/2014/main" id="{EE7D52AE-8452-704E-9B81-76D60A21FB9A}"/>
              </a:ext>
            </a:extLst>
          </p:cNvPr>
          <p:cNvSpPr/>
          <p:nvPr/>
        </p:nvSpPr>
        <p:spPr>
          <a:xfrm>
            <a:off x="2527207" y="2409320"/>
            <a:ext cx="0" cy="6858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73" name="Line 73">
            <a:extLst>
              <a:ext uri="{FF2B5EF4-FFF2-40B4-BE49-F238E27FC236}">
                <a16:creationId xmlns:a16="http://schemas.microsoft.com/office/drawing/2014/main" id="{3C64A017-ACDB-454E-84AE-A8ED0DF2C3DA}"/>
              </a:ext>
            </a:extLst>
          </p:cNvPr>
          <p:cNvSpPr/>
          <p:nvPr/>
        </p:nvSpPr>
        <p:spPr>
          <a:xfrm flipH="1">
            <a:off x="2527207" y="2409320"/>
            <a:ext cx="685800" cy="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74" name="Line 74">
            <a:extLst>
              <a:ext uri="{FF2B5EF4-FFF2-40B4-BE49-F238E27FC236}">
                <a16:creationId xmlns:a16="http://schemas.microsoft.com/office/drawing/2014/main" id="{F6847AE8-72B0-D741-8FBD-5727B386F3F0}"/>
              </a:ext>
            </a:extLst>
          </p:cNvPr>
          <p:cNvSpPr/>
          <p:nvPr/>
        </p:nvSpPr>
        <p:spPr>
          <a:xfrm flipV="1">
            <a:off x="3213007" y="2409320"/>
            <a:ext cx="0" cy="6858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75" name="Line 75">
            <a:extLst>
              <a:ext uri="{FF2B5EF4-FFF2-40B4-BE49-F238E27FC236}">
                <a16:creationId xmlns:a16="http://schemas.microsoft.com/office/drawing/2014/main" id="{393207B3-BE36-E140-9384-C26D52B03492}"/>
              </a:ext>
            </a:extLst>
          </p:cNvPr>
          <p:cNvSpPr/>
          <p:nvPr/>
        </p:nvSpPr>
        <p:spPr>
          <a:xfrm>
            <a:off x="3213007" y="3095120"/>
            <a:ext cx="228600" cy="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76" name="Line 76">
            <a:extLst>
              <a:ext uri="{FF2B5EF4-FFF2-40B4-BE49-F238E27FC236}">
                <a16:creationId xmlns:a16="http://schemas.microsoft.com/office/drawing/2014/main" id="{B40EE2EA-FB56-F24E-9C42-F5F047D0205F}"/>
              </a:ext>
            </a:extLst>
          </p:cNvPr>
          <p:cNvSpPr/>
          <p:nvPr/>
        </p:nvSpPr>
        <p:spPr>
          <a:xfrm>
            <a:off x="3441607" y="2409320"/>
            <a:ext cx="0" cy="6858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77" name="Line 77">
            <a:extLst>
              <a:ext uri="{FF2B5EF4-FFF2-40B4-BE49-F238E27FC236}">
                <a16:creationId xmlns:a16="http://schemas.microsoft.com/office/drawing/2014/main" id="{C91E1CFC-FB41-9D4D-ACE0-BBFC4EF7F622}"/>
              </a:ext>
            </a:extLst>
          </p:cNvPr>
          <p:cNvSpPr/>
          <p:nvPr/>
        </p:nvSpPr>
        <p:spPr>
          <a:xfrm flipH="1">
            <a:off x="3441607" y="2409320"/>
            <a:ext cx="685800" cy="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78" name="Line 78">
            <a:extLst>
              <a:ext uri="{FF2B5EF4-FFF2-40B4-BE49-F238E27FC236}">
                <a16:creationId xmlns:a16="http://schemas.microsoft.com/office/drawing/2014/main" id="{BB3529B8-8330-064C-A5BA-E9A03A0E96BF}"/>
              </a:ext>
            </a:extLst>
          </p:cNvPr>
          <p:cNvSpPr/>
          <p:nvPr/>
        </p:nvSpPr>
        <p:spPr>
          <a:xfrm flipV="1">
            <a:off x="4127407" y="2409320"/>
            <a:ext cx="0" cy="6858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79" name="TextShape 79">
            <a:extLst>
              <a:ext uri="{FF2B5EF4-FFF2-40B4-BE49-F238E27FC236}">
                <a16:creationId xmlns:a16="http://schemas.microsoft.com/office/drawing/2014/main" id="{6884D5CB-405D-594C-B745-A82C5E43E2B9}"/>
              </a:ext>
            </a:extLst>
          </p:cNvPr>
          <p:cNvSpPr txBox="1"/>
          <p:nvPr/>
        </p:nvSpPr>
        <p:spPr>
          <a:xfrm>
            <a:off x="1275487" y="2313200"/>
            <a:ext cx="931680" cy="296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>
                <a:latin typeface="Arial"/>
              </a:rPr>
              <a:t>RUN: 5 V</a:t>
            </a:r>
            <a:endParaRPr/>
          </a:p>
        </p:txBody>
      </p:sp>
      <p:sp>
        <p:nvSpPr>
          <p:cNvPr id="80" name="TextShape 80">
            <a:extLst>
              <a:ext uri="{FF2B5EF4-FFF2-40B4-BE49-F238E27FC236}">
                <a16:creationId xmlns:a16="http://schemas.microsoft.com/office/drawing/2014/main" id="{A14D581D-D9C5-E348-A270-D38DBEB7A029}"/>
              </a:ext>
            </a:extLst>
          </p:cNvPr>
          <p:cNvSpPr txBox="1"/>
          <p:nvPr/>
        </p:nvSpPr>
        <p:spPr>
          <a:xfrm>
            <a:off x="1246687" y="2968400"/>
            <a:ext cx="1027440" cy="296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>
                <a:latin typeface="Arial"/>
              </a:rPr>
              <a:t>STOP: 0 V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BA2D5A-06D4-A549-AF38-8543CEA1F561}"/>
              </a:ext>
            </a:extLst>
          </p:cNvPr>
          <p:cNvGrpSpPr/>
          <p:nvPr/>
        </p:nvGrpSpPr>
        <p:grpSpPr>
          <a:xfrm>
            <a:off x="4275118" y="3805193"/>
            <a:ext cx="3503222" cy="2721194"/>
            <a:chOff x="4181760" y="4444164"/>
            <a:chExt cx="3770280" cy="2928636"/>
          </a:xfrm>
        </p:grpSpPr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6B23B06C-F1C6-1248-9410-E10D6D872409}"/>
                </a:ext>
              </a:extLst>
            </p:cNvPr>
            <p:cNvSpPr/>
            <p:nvPr/>
          </p:nvSpPr>
          <p:spPr>
            <a:xfrm>
              <a:off x="6884640" y="7191720"/>
              <a:ext cx="275040" cy="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20561BA0-D310-4A48-8EDF-269B9AF3A208}"/>
                </a:ext>
              </a:extLst>
            </p:cNvPr>
            <p:cNvSpPr/>
            <p:nvPr/>
          </p:nvSpPr>
          <p:spPr>
            <a:xfrm>
              <a:off x="6947640" y="7282440"/>
              <a:ext cx="148680" cy="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3D92D5CE-F443-1F46-9A5C-DD2CA4084144}"/>
                </a:ext>
              </a:extLst>
            </p:cNvPr>
            <p:cNvSpPr/>
            <p:nvPr/>
          </p:nvSpPr>
          <p:spPr>
            <a:xfrm>
              <a:off x="7010640" y="7372800"/>
              <a:ext cx="23040" cy="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06721E00-1138-E248-8200-62F1300BA135}"/>
                </a:ext>
              </a:extLst>
            </p:cNvPr>
            <p:cNvSpPr/>
            <p:nvPr/>
          </p:nvSpPr>
          <p:spPr>
            <a:xfrm flipH="1">
              <a:off x="5209920" y="5173330"/>
              <a:ext cx="173880" cy="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F1541A6C-E46F-254C-9182-9A3216C4B32D}"/>
                </a:ext>
              </a:extLst>
            </p:cNvPr>
            <p:cNvSpPr/>
            <p:nvPr/>
          </p:nvSpPr>
          <p:spPr>
            <a:xfrm>
              <a:off x="5175720" y="5095210"/>
              <a:ext cx="43560" cy="8676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2FADE0EA-0440-4F49-9B7E-D3A034292779}"/>
                </a:ext>
              </a:extLst>
            </p:cNvPr>
            <p:cNvSpPr/>
            <p:nvPr/>
          </p:nvSpPr>
          <p:spPr>
            <a:xfrm flipV="1">
              <a:off x="5086800" y="5086210"/>
              <a:ext cx="86760" cy="17388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09212189-A6CE-0843-8F37-E1DF044558B7}"/>
                </a:ext>
              </a:extLst>
            </p:cNvPr>
            <p:cNvSpPr/>
            <p:nvPr/>
          </p:nvSpPr>
          <p:spPr>
            <a:xfrm>
              <a:off x="5004720" y="5086210"/>
              <a:ext cx="86760" cy="17388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E53D2CF-5512-E54C-A190-6866B7C48626}"/>
                </a:ext>
              </a:extLst>
            </p:cNvPr>
            <p:cNvSpPr/>
            <p:nvPr/>
          </p:nvSpPr>
          <p:spPr>
            <a:xfrm flipV="1">
              <a:off x="4922280" y="5086210"/>
              <a:ext cx="86760" cy="17388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0A1108F5-82B6-C24A-B188-5252F1731B38}"/>
                </a:ext>
              </a:extLst>
            </p:cNvPr>
            <p:cNvSpPr/>
            <p:nvPr/>
          </p:nvSpPr>
          <p:spPr>
            <a:xfrm>
              <a:off x="4839840" y="5086210"/>
              <a:ext cx="86760" cy="17388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272BA4D3-F95C-664E-A317-E80381C8E965}"/>
                </a:ext>
              </a:extLst>
            </p:cNvPr>
            <p:cNvSpPr/>
            <p:nvPr/>
          </p:nvSpPr>
          <p:spPr>
            <a:xfrm flipV="1">
              <a:off x="4757760" y="5086210"/>
              <a:ext cx="86760" cy="17388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BCB68AF4-20C5-F047-BCE4-58A160FB6EAE}"/>
                </a:ext>
              </a:extLst>
            </p:cNvPr>
            <p:cNvSpPr/>
            <p:nvPr/>
          </p:nvSpPr>
          <p:spPr>
            <a:xfrm>
              <a:off x="4718520" y="5168650"/>
              <a:ext cx="43560" cy="8676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DCD1CE9F-42CF-1746-BF6A-9646C1714EC2}"/>
                </a:ext>
              </a:extLst>
            </p:cNvPr>
            <p:cNvSpPr/>
            <p:nvPr/>
          </p:nvSpPr>
          <p:spPr>
            <a:xfrm flipH="1">
              <a:off x="4551840" y="5173330"/>
              <a:ext cx="173880" cy="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20" name="Ellipse 17">
              <a:extLst>
                <a:ext uri="{FF2B5EF4-FFF2-40B4-BE49-F238E27FC236}">
                  <a16:creationId xmlns:a16="http://schemas.microsoft.com/office/drawing/2014/main" id="{55F4CF1A-399F-7A4D-A913-53E2E190A2A2}"/>
                </a:ext>
              </a:extLst>
            </p:cNvPr>
            <p:cNvSpPr/>
            <p:nvPr/>
          </p:nvSpPr>
          <p:spPr>
            <a:xfrm rot="5400000">
              <a:off x="5001120" y="5077210"/>
              <a:ext cx="12240" cy="1224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sp>
          <p:nvSpPr>
            <p:cNvPr id="21" name="Ellipse 18">
              <a:extLst>
                <a:ext uri="{FF2B5EF4-FFF2-40B4-BE49-F238E27FC236}">
                  <a16:creationId xmlns:a16="http://schemas.microsoft.com/office/drawing/2014/main" id="{1C61B3BF-EB0C-DB43-B412-DED0A6A59B36}"/>
                </a:ext>
              </a:extLst>
            </p:cNvPr>
            <p:cNvSpPr/>
            <p:nvPr/>
          </p:nvSpPr>
          <p:spPr>
            <a:xfrm rot="5400000">
              <a:off x="5083200" y="5254690"/>
              <a:ext cx="12240" cy="1224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sp>
          <p:nvSpPr>
            <p:cNvPr id="22" name="Ellipse 19">
              <a:extLst>
                <a:ext uri="{FF2B5EF4-FFF2-40B4-BE49-F238E27FC236}">
                  <a16:creationId xmlns:a16="http://schemas.microsoft.com/office/drawing/2014/main" id="{39F78D5C-028C-4640-BCB2-1BFD7A6C2BB5}"/>
                </a:ext>
              </a:extLst>
            </p:cNvPr>
            <p:cNvSpPr/>
            <p:nvPr/>
          </p:nvSpPr>
          <p:spPr>
            <a:xfrm rot="5400000">
              <a:off x="4918680" y="5256130"/>
              <a:ext cx="12240" cy="1224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sp>
          <p:nvSpPr>
            <p:cNvPr id="23" name="Ellipse 20">
              <a:extLst>
                <a:ext uri="{FF2B5EF4-FFF2-40B4-BE49-F238E27FC236}">
                  <a16:creationId xmlns:a16="http://schemas.microsoft.com/office/drawing/2014/main" id="{4835D553-F77A-024F-8E0A-7334324A1881}"/>
                </a:ext>
              </a:extLst>
            </p:cNvPr>
            <p:cNvSpPr/>
            <p:nvPr/>
          </p:nvSpPr>
          <p:spPr>
            <a:xfrm rot="5400000">
              <a:off x="4835880" y="5077210"/>
              <a:ext cx="12240" cy="1224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sp>
          <p:nvSpPr>
            <p:cNvPr id="24" name="Ellipse 21">
              <a:extLst>
                <a:ext uri="{FF2B5EF4-FFF2-40B4-BE49-F238E27FC236}">
                  <a16:creationId xmlns:a16="http://schemas.microsoft.com/office/drawing/2014/main" id="{1A4DD323-5FE8-4A4D-A8C2-2810DDED72C0}"/>
                </a:ext>
              </a:extLst>
            </p:cNvPr>
            <p:cNvSpPr/>
            <p:nvPr/>
          </p:nvSpPr>
          <p:spPr>
            <a:xfrm rot="5400000">
              <a:off x="4754520" y="5255410"/>
              <a:ext cx="12240" cy="1224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728334F5-217E-D941-8EEB-2308958D2A83}"/>
                </a:ext>
              </a:extLst>
            </p:cNvPr>
            <p:cNvSpPr/>
            <p:nvPr/>
          </p:nvSpPr>
          <p:spPr>
            <a:xfrm flipV="1">
              <a:off x="7022160" y="7075080"/>
              <a:ext cx="0" cy="9144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26" name="Ellipse 24">
              <a:extLst>
                <a:ext uri="{FF2B5EF4-FFF2-40B4-BE49-F238E27FC236}">
                  <a16:creationId xmlns:a16="http://schemas.microsoft.com/office/drawing/2014/main" id="{BD001C03-B882-7F47-8F93-3CD933DEEB72}"/>
                </a:ext>
              </a:extLst>
            </p:cNvPr>
            <p:cNvSpPr/>
            <p:nvPr/>
          </p:nvSpPr>
          <p:spPr>
            <a:xfrm rot="10800000">
              <a:off x="6989030" y="7046930"/>
              <a:ext cx="73080" cy="7308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0A60D969-2D4E-4245-A127-0B9E3AF7D35C}"/>
                </a:ext>
              </a:extLst>
            </p:cNvPr>
            <p:cNvSpPr/>
            <p:nvPr/>
          </p:nvSpPr>
          <p:spPr>
            <a:xfrm rot="16200000">
              <a:off x="5832360" y="6151320"/>
              <a:ext cx="686160" cy="293040"/>
            </a:xfrm>
            <a:prstGeom prst="rect">
              <a:avLst/>
            </a:prstGeom>
            <a:noFill/>
            <a:ln w="18360">
              <a:solidFill>
                <a:srgbClr val="000000"/>
              </a:solidFill>
              <a:round/>
            </a:ln>
          </p:spPr>
        </p:sp>
        <p:sp>
          <p:nvSpPr>
            <p:cNvPr id="28" name="Ellipse 26">
              <a:extLst>
                <a:ext uri="{FF2B5EF4-FFF2-40B4-BE49-F238E27FC236}">
                  <a16:creationId xmlns:a16="http://schemas.microsoft.com/office/drawing/2014/main" id="{B6166605-2D0E-784C-8E4E-5810BC12E37A}"/>
                </a:ext>
              </a:extLst>
            </p:cNvPr>
            <p:cNvSpPr/>
            <p:nvPr/>
          </p:nvSpPr>
          <p:spPr>
            <a:xfrm rot="16200000">
              <a:off x="5940000" y="6062040"/>
              <a:ext cx="471240" cy="471240"/>
            </a:xfrm>
            <a:prstGeom prst="ellipse">
              <a:avLst/>
            </a:prstGeom>
            <a:solidFill>
              <a:srgbClr val="FFFFFF"/>
            </a:solidFill>
            <a:ln w="18360">
              <a:solidFill>
                <a:srgbClr val="000000"/>
              </a:solidFill>
              <a:round/>
            </a:ln>
          </p:spPr>
        </p:sp>
        <p:sp>
          <p:nvSpPr>
            <p:cNvPr id="29" name="Ellipse 27">
              <a:extLst>
                <a:ext uri="{FF2B5EF4-FFF2-40B4-BE49-F238E27FC236}">
                  <a16:creationId xmlns:a16="http://schemas.microsoft.com/office/drawing/2014/main" id="{0A10402C-3352-574D-9C0E-E08F412B661C}"/>
                </a:ext>
              </a:extLst>
            </p:cNvPr>
            <p:cNvSpPr/>
            <p:nvPr/>
          </p:nvSpPr>
          <p:spPr>
            <a:xfrm>
              <a:off x="4181760" y="5126890"/>
              <a:ext cx="91440" cy="91440"/>
            </a:xfrm>
            <a:prstGeom prst="ellipse">
              <a:avLst/>
            </a:prstGeom>
            <a:noFill/>
            <a:ln w="18360">
              <a:solidFill>
                <a:srgbClr val="000000"/>
              </a:solidFill>
              <a:round/>
            </a:ln>
          </p:spPr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2707D69E-6867-5D4C-983E-616862879481}"/>
                </a:ext>
              </a:extLst>
            </p:cNvPr>
            <p:cNvSpPr/>
            <p:nvPr/>
          </p:nvSpPr>
          <p:spPr>
            <a:xfrm flipH="1">
              <a:off x="4273200" y="5172610"/>
              <a:ext cx="153360" cy="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31" name="Ellipse 29">
              <a:extLst>
                <a:ext uri="{FF2B5EF4-FFF2-40B4-BE49-F238E27FC236}">
                  <a16:creationId xmlns:a16="http://schemas.microsoft.com/office/drawing/2014/main" id="{4B17D1AE-1380-F34F-99D6-3860CB5C7F59}"/>
                </a:ext>
              </a:extLst>
            </p:cNvPr>
            <p:cNvSpPr/>
            <p:nvPr/>
          </p:nvSpPr>
          <p:spPr>
            <a:xfrm>
              <a:off x="5609160" y="4707130"/>
              <a:ext cx="852840" cy="85284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475E4216-22F0-0A4C-BD32-B9FE039ECD09}"/>
                </a:ext>
              </a:extLst>
            </p:cNvPr>
            <p:cNvSpPr/>
            <p:nvPr/>
          </p:nvSpPr>
          <p:spPr>
            <a:xfrm>
              <a:off x="6001560" y="4778410"/>
              <a:ext cx="0" cy="24444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19CED82E-0E8E-5C46-917F-E77F244BD347}"/>
                </a:ext>
              </a:extLst>
            </p:cNvPr>
            <p:cNvSpPr/>
            <p:nvPr/>
          </p:nvSpPr>
          <p:spPr>
            <a:xfrm>
              <a:off x="5869080" y="4900450"/>
              <a:ext cx="132480" cy="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9114D318-1D1F-1544-95C6-ADDE0691E73B}"/>
                </a:ext>
              </a:extLst>
            </p:cNvPr>
            <p:cNvSpPr/>
            <p:nvPr/>
          </p:nvSpPr>
          <p:spPr>
            <a:xfrm>
              <a:off x="6172920" y="4640530"/>
              <a:ext cx="0" cy="11160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71A90222-2093-6542-A8E8-5B646C0031F7}"/>
                </a:ext>
              </a:extLst>
            </p:cNvPr>
            <p:cNvSpPr/>
            <p:nvPr/>
          </p:nvSpPr>
          <p:spPr>
            <a:xfrm>
              <a:off x="6175800" y="5054530"/>
              <a:ext cx="0" cy="366481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DF77FCDB-A93B-D041-9ABF-905B9C374B01}"/>
                </a:ext>
              </a:extLst>
            </p:cNvPr>
            <p:cNvSpPr/>
            <p:nvPr/>
          </p:nvSpPr>
          <p:spPr>
            <a:xfrm>
              <a:off x="6004440" y="4944730"/>
              <a:ext cx="174240" cy="11052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37" name="Ellipse 35">
              <a:extLst>
                <a:ext uri="{FF2B5EF4-FFF2-40B4-BE49-F238E27FC236}">
                  <a16:creationId xmlns:a16="http://schemas.microsoft.com/office/drawing/2014/main" id="{6BB30FE2-1517-354C-99C8-4F009B1AACAE}"/>
                </a:ext>
              </a:extLst>
            </p:cNvPr>
            <p:cNvSpPr/>
            <p:nvPr/>
          </p:nvSpPr>
          <p:spPr>
            <a:xfrm>
              <a:off x="6154920" y="4611370"/>
              <a:ext cx="34920" cy="3492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sp>
          <p:nvSpPr>
            <p:cNvPr id="38" name="Ellipse 36">
              <a:extLst>
                <a:ext uri="{FF2B5EF4-FFF2-40B4-BE49-F238E27FC236}">
                  <a16:creationId xmlns:a16="http://schemas.microsoft.com/office/drawing/2014/main" id="{C42DCA3F-2B9D-BC40-B57A-391A3B150FBA}"/>
                </a:ext>
              </a:extLst>
            </p:cNvPr>
            <p:cNvSpPr/>
            <p:nvPr/>
          </p:nvSpPr>
          <p:spPr>
            <a:xfrm>
              <a:off x="6158160" y="5402722"/>
              <a:ext cx="34921" cy="3492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sp>
          <p:nvSpPr>
            <p:cNvPr id="39" name="Ellipse 37">
              <a:extLst>
                <a:ext uri="{FF2B5EF4-FFF2-40B4-BE49-F238E27FC236}">
                  <a16:creationId xmlns:a16="http://schemas.microsoft.com/office/drawing/2014/main" id="{97AB7922-516C-3C43-BFCE-F50ECFF86509}"/>
                </a:ext>
              </a:extLst>
            </p:cNvPr>
            <p:cNvSpPr/>
            <p:nvPr/>
          </p:nvSpPr>
          <p:spPr>
            <a:xfrm>
              <a:off x="5843880" y="4882450"/>
              <a:ext cx="35280" cy="3492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088ADB9F-B85C-6743-A771-331B5301F121}"/>
                </a:ext>
              </a:extLst>
            </p:cNvPr>
            <p:cNvSpPr/>
            <p:nvPr/>
          </p:nvSpPr>
          <p:spPr>
            <a:xfrm flipH="1">
              <a:off x="6004800" y="4751410"/>
              <a:ext cx="168480" cy="10440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  <a:tailEnd type="triangle" w="med" len="med"/>
            </a:ln>
          </p:spPr>
        </p:sp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845458D2-2087-7141-9232-A85E1CD014F5}"/>
                </a:ext>
              </a:extLst>
            </p:cNvPr>
            <p:cNvSpPr/>
            <p:nvPr/>
          </p:nvSpPr>
          <p:spPr>
            <a:xfrm>
              <a:off x="5689440" y="5051290"/>
              <a:ext cx="0" cy="24444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42" name="Line 40">
              <a:extLst>
                <a:ext uri="{FF2B5EF4-FFF2-40B4-BE49-F238E27FC236}">
                  <a16:creationId xmlns:a16="http://schemas.microsoft.com/office/drawing/2014/main" id="{A5B17D7A-9D66-554E-910A-29EA751627DE}"/>
                </a:ext>
              </a:extLst>
            </p:cNvPr>
            <p:cNvSpPr/>
            <p:nvPr/>
          </p:nvSpPr>
          <p:spPr>
            <a:xfrm>
              <a:off x="5556960" y="5173330"/>
              <a:ext cx="132480" cy="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43" name="Line 41">
              <a:extLst>
                <a:ext uri="{FF2B5EF4-FFF2-40B4-BE49-F238E27FC236}">
                  <a16:creationId xmlns:a16="http://schemas.microsoft.com/office/drawing/2014/main" id="{CEC9C6AC-713D-764D-B3A5-951481C23982}"/>
                </a:ext>
              </a:extLst>
            </p:cNvPr>
            <p:cNvSpPr/>
            <p:nvPr/>
          </p:nvSpPr>
          <p:spPr>
            <a:xfrm>
              <a:off x="5860800" y="4913410"/>
              <a:ext cx="0" cy="11160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789F1C4F-8EED-0D4E-903D-419A8D68F93C}"/>
                </a:ext>
              </a:extLst>
            </p:cNvPr>
            <p:cNvSpPr/>
            <p:nvPr/>
          </p:nvSpPr>
          <p:spPr>
            <a:xfrm>
              <a:off x="5863680" y="5327410"/>
              <a:ext cx="0" cy="10404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73210E57-E931-7A49-A47E-373C30D6CD4E}"/>
                </a:ext>
              </a:extLst>
            </p:cNvPr>
            <p:cNvSpPr/>
            <p:nvPr/>
          </p:nvSpPr>
          <p:spPr>
            <a:xfrm>
              <a:off x="5692320" y="5217610"/>
              <a:ext cx="174240" cy="11052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46" name="Ellipse 44">
              <a:extLst>
                <a:ext uri="{FF2B5EF4-FFF2-40B4-BE49-F238E27FC236}">
                  <a16:creationId xmlns:a16="http://schemas.microsoft.com/office/drawing/2014/main" id="{9F8DD936-684C-E246-976C-FAE1F31CD516}"/>
                </a:ext>
              </a:extLst>
            </p:cNvPr>
            <p:cNvSpPr/>
            <p:nvPr/>
          </p:nvSpPr>
          <p:spPr>
            <a:xfrm>
              <a:off x="5842800" y="4884250"/>
              <a:ext cx="34920" cy="3492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sp>
          <p:nvSpPr>
            <p:cNvPr id="47" name="Ellipse 45">
              <a:extLst>
                <a:ext uri="{FF2B5EF4-FFF2-40B4-BE49-F238E27FC236}">
                  <a16:creationId xmlns:a16="http://schemas.microsoft.com/office/drawing/2014/main" id="{0DA0AAA9-EAA3-5447-AB98-5A7D2F260A74}"/>
                </a:ext>
              </a:extLst>
            </p:cNvPr>
            <p:cNvSpPr/>
            <p:nvPr/>
          </p:nvSpPr>
          <p:spPr>
            <a:xfrm>
              <a:off x="5845680" y="5421010"/>
              <a:ext cx="35280" cy="3492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sp>
          <p:nvSpPr>
            <p:cNvPr id="48" name="Ellipse 46">
              <a:extLst>
                <a:ext uri="{FF2B5EF4-FFF2-40B4-BE49-F238E27FC236}">
                  <a16:creationId xmlns:a16="http://schemas.microsoft.com/office/drawing/2014/main" id="{21577275-1774-9F4F-82E4-7545D4EF79AB}"/>
                </a:ext>
              </a:extLst>
            </p:cNvPr>
            <p:cNvSpPr/>
            <p:nvPr/>
          </p:nvSpPr>
          <p:spPr>
            <a:xfrm>
              <a:off x="5531760" y="5155330"/>
              <a:ext cx="34920" cy="3492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8F1FAF16-305D-1C4F-A9DA-E7B4B880F831}"/>
                </a:ext>
              </a:extLst>
            </p:cNvPr>
            <p:cNvSpPr/>
            <p:nvPr/>
          </p:nvSpPr>
          <p:spPr>
            <a:xfrm flipH="1">
              <a:off x="5692320" y="5024290"/>
              <a:ext cx="168480" cy="10440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  <a:tailEnd type="triangle" w="med" len="med"/>
            </a:ln>
          </p:spPr>
        </p:sp>
        <p:sp>
          <p:nvSpPr>
            <p:cNvPr id="50" name="Ellipse 48">
              <a:extLst>
                <a:ext uri="{FF2B5EF4-FFF2-40B4-BE49-F238E27FC236}">
                  <a16:creationId xmlns:a16="http://schemas.microsoft.com/office/drawing/2014/main" id="{B332D7D9-8D9E-674F-B418-36A1E24643FA}"/>
                </a:ext>
              </a:extLst>
            </p:cNvPr>
            <p:cNvSpPr/>
            <p:nvPr/>
          </p:nvSpPr>
          <p:spPr>
            <a:xfrm>
              <a:off x="6158160" y="5604610"/>
              <a:ext cx="34920" cy="3492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</p:sp>
        <p:cxnSp>
          <p:nvCxnSpPr>
            <p:cNvPr id="51" name="Line 49">
              <a:extLst>
                <a:ext uri="{FF2B5EF4-FFF2-40B4-BE49-F238E27FC236}">
                  <a16:creationId xmlns:a16="http://schemas.microsoft.com/office/drawing/2014/main" id="{43E0BB02-542A-7042-B733-064E4335D1CE}"/>
                </a:ext>
              </a:extLst>
            </p:cNvPr>
            <p:cNvCxnSpPr>
              <a:stCxn id="50" idx="0"/>
              <a:endCxn id="38" idx="4"/>
            </p:cNvCxnSpPr>
            <p:nvPr/>
          </p:nvCxnSpPr>
          <p:spPr>
            <a:xfrm flipV="1">
              <a:off x="6175621" y="5437642"/>
              <a:ext cx="0" cy="166968"/>
            </a:xfrm>
            <a:prstGeom prst="straightConnector1">
              <a:avLst/>
            </a:prstGeom>
            <a:ln w="18360">
              <a:solidFill>
                <a:srgbClr val="000000"/>
              </a:solidFill>
              <a:round/>
            </a:ln>
          </p:spPr>
        </p:cxnSp>
        <p:cxnSp>
          <p:nvCxnSpPr>
            <p:cNvPr id="52" name="Line 50">
              <a:extLst>
                <a:ext uri="{FF2B5EF4-FFF2-40B4-BE49-F238E27FC236}">
                  <a16:creationId xmlns:a16="http://schemas.microsoft.com/office/drawing/2014/main" id="{9C3E0F33-F7E3-D047-9001-9631F0755C23}"/>
                </a:ext>
              </a:extLst>
            </p:cNvPr>
            <p:cNvCxnSpPr>
              <a:stCxn id="47" idx="6"/>
              <a:endCxn id="38" idx="4"/>
            </p:cNvCxnSpPr>
            <p:nvPr/>
          </p:nvCxnSpPr>
          <p:spPr>
            <a:xfrm flipV="1">
              <a:off x="5880960" y="5437642"/>
              <a:ext cx="294661" cy="829"/>
            </a:xfrm>
            <a:prstGeom prst="bentConnector2">
              <a:avLst/>
            </a:prstGeom>
            <a:ln w="18360">
              <a:solidFill>
                <a:srgbClr val="000000"/>
              </a:solidFill>
              <a:round/>
            </a:ln>
          </p:spPr>
        </p:cxnSp>
        <p:cxnSp>
          <p:nvCxnSpPr>
            <p:cNvPr id="53" name="Line 54">
              <a:extLst>
                <a:ext uri="{FF2B5EF4-FFF2-40B4-BE49-F238E27FC236}">
                  <a16:creationId xmlns:a16="http://schemas.microsoft.com/office/drawing/2014/main" id="{18420EAF-7358-9047-B18C-671D0529C205}"/>
                </a:ext>
              </a:extLst>
            </p:cNvPr>
            <p:cNvCxnSpPr>
              <a:stCxn id="50" idx="4"/>
            </p:cNvCxnSpPr>
            <p:nvPr/>
          </p:nvCxnSpPr>
          <p:spPr>
            <a:xfrm>
              <a:off x="6175440" y="5639530"/>
              <a:ext cx="360" cy="309240"/>
            </a:xfrm>
            <a:prstGeom prst="straightConnector1">
              <a:avLst/>
            </a:prstGeom>
            <a:ln w="18360">
              <a:solidFill>
                <a:srgbClr val="000000"/>
              </a:solidFill>
              <a:round/>
            </a:ln>
          </p:spPr>
        </p:cxnSp>
        <p:cxnSp>
          <p:nvCxnSpPr>
            <p:cNvPr id="54" name="Line 55">
              <a:extLst>
                <a:ext uri="{FF2B5EF4-FFF2-40B4-BE49-F238E27FC236}">
                  <a16:creationId xmlns:a16="http://schemas.microsoft.com/office/drawing/2014/main" id="{4D0D9BFB-5522-8C41-8804-5850AB60AF01}"/>
                </a:ext>
              </a:extLst>
            </p:cNvPr>
            <p:cNvCxnSpPr/>
            <p:nvPr/>
          </p:nvCxnSpPr>
          <p:spPr>
            <a:xfrm>
              <a:off x="7022160" y="7166520"/>
              <a:ext cx="360" cy="255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55" name="Line 56">
              <a:extLst>
                <a:ext uri="{FF2B5EF4-FFF2-40B4-BE49-F238E27FC236}">
                  <a16:creationId xmlns:a16="http://schemas.microsoft.com/office/drawing/2014/main" id="{62DE6116-4915-EA4B-90AD-AF1542197D17}"/>
                </a:ext>
              </a:extLst>
            </p:cNvPr>
            <p:cNvCxnSpPr>
              <a:endCxn id="48" idx="2"/>
            </p:cNvCxnSpPr>
            <p:nvPr/>
          </p:nvCxnSpPr>
          <p:spPr>
            <a:xfrm>
              <a:off x="5383800" y="5172610"/>
              <a:ext cx="148320" cy="360"/>
            </a:xfrm>
            <a:prstGeom prst="straightConnector1">
              <a:avLst/>
            </a:prstGeom>
            <a:ln w="18360">
              <a:solidFill>
                <a:srgbClr val="000000"/>
              </a:solidFill>
              <a:round/>
            </a:ln>
          </p:spPr>
        </p:cxnSp>
        <p:cxnSp>
          <p:nvCxnSpPr>
            <p:cNvPr id="56" name="Line 57">
              <a:extLst>
                <a:ext uri="{FF2B5EF4-FFF2-40B4-BE49-F238E27FC236}">
                  <a16:creationId xmlns:a16="http://schemas.microsoft.com/office/drawing/2014/main" id="{36FE79FC-2FC4-8945-8734-056D6C9D09EE}"/>
                </a:ext>
              </a:extLst>
            </p:cNvPr>
            <p:cNvCxnSpPr/>
            <p:nvPr/>
          </p:nvCxnSpPr>
          <p:spPr>
            <a:xfrm>
              <a:off x="4426560" y="5172610"/>
              <a:ext cx="125640" cy="360"/>
            </a:xfrm>
            <a:prstGeom prst="straightConnector1">
              <a:avLst/>
            </a:prstGeom>
            <a:ln w="18360">
              <a:solidFill>
                <a:srgbClr val="000000"/>
              </a:solidFill>
              <a:round/>
            </a:ln>
          </p:spPr>
        </p:cxnSp>
        <p:sp>
          <p:nvSpPr>
            <p:cNvPr id="57" name="TextShape 58">
              <a:extLst>
                <a:ext uri="{FF2B5EF4-FFF2-40B4-BE49-F238E27FC236}">
                  <a16:creationId xmlns:a16="http://schemas.microsoft.com/office/drawing/2014/main" id="{F1E6C4B2-184A-5541-8990-5E659C0D462F}"/>
                </a:ext>
              </a:extLst>
            </p:cNvPr>
            <p:cNvSpPr txBox="1"/>
            <p:nvPr/>
          </p:nvSpPr>
          <p:spPr>
            <a:xfrm>
              <a:off x="4645440" y="4733770"/>
              <a:ext cx="694800" cy="3542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400" dirty="0">
                  <a:latin typeface="Arial"/>
                </a:rPr>
                <a:t>1 KΩ</a:t>
              </a:r>
              <a:endParaRPr sz="1400" dirty="0"/>
            </a:p>
          </p:txBody>
        </p:sp>
        <p:sp>
          <p:nvSpPr>
            <p:cNvPr id="58" name="TextShape 59">
              <a:extLst>
                <a:ext uri="{FF2B5EF4-FFF2-40B4-BE49-F238E27FC236}">
                  <a16:creationId xmlns:a16="http://schemas.microsoft.com/office/drawing/2014/main" id="{764F0967-0E68-B44E-8A3D-88A200C4BF08}"/>
                </a:ext>
              </a:extLst>
            </p:cNvPr>
            <p:cNvSpPr txBox="1"/>
            <p:nvPr/>
          </p:nvSpPr>
          <p:spPr>
            <a:xfrm>
              <a:off x="7140600" y="5531040"/>
              <a:ext cx="523800" cy="3542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400" dirty="0">
                  <a:latin typeface="Arial"/>
                </a:rPr>
                <a:t>6 V</a:t>
              </a:r>
              <a:endParaRPr sz="1400" dirty="0"/>
            </a:p>
          </p:txBody>
        </p:sp>
        <p:sp>
          <p:nvSpPr>
            <p:cNvPr id="59" name="TextShape 60">
              <a:extLst>
                <a:ext uri="{FF2B5EF4-FFF2-40B4-BE49-F238E27FC236}">
                  <a16:creationId xmlns:a16="http://schemas.microsoft.com/office/drawing/2014/main" id="{62166AEB-A9FC-834E-8675-2B669DEF1676}"/>
                </a:ext>
              </a:extLst>
            </p:cNvPr>
            <p:cNvSpPr txBox="1"/>
            <p:nvPr/>
          </p:nvSpPr>
          <p:spPr>
            <a:xfrm>
              <a:off x="6375960" y="4713480"/>
              <a:ext cx="917640" cy="3542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400" dirty="0">
                  <a:latin typeface="Arial"/>
                </a:rPr>
                <a:t>TIP125</a:t>
              </a:r>
              <a:endParaRPr sz="1400" dirty="0"/>
            </a:p>
          </p:txBody>
        </p: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C93036FB-FFC4-4F4F-A547-90FBE5A275E4}"/>
                </a:ext>
              </a:extLst>
            </p:cNvPr>
            <p:cNvCxnSpPr>
              <a:stCxn id="27" idx="1"/>
              <a:endCxn id="26" idx="6"/>
            </p:cNvCxnSpPr>
            <p:nvPr/>
          </p:nvCxnSpPr>
          <p:spPr>
            <a:xfrm rot="16200000" flipH="1">
              <a:off x="6360960" y="6455400"/>
              <a:ext cx="442550" cy="813590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Line 1">
              <a:extLst>
                <a:ext uri="{FF2B5EF4-FFF2-40B4-BE49-F238E27FC236}">
                  <a16:creationId xmlns:a16="http://schemas.microsoft.com/office/drawing/2014/main" id="{E81515C2-82C0-384D-BD42-C43597F71C6A}"/>
                </a:ext>
              </a:extLst>
            </p:cNvPr>
            <p:cNvSpPr/>
            <p:nvPr/>
          </p:nvSpPr>
          <p:spPr>
            <a:xfrm>
              <a:off x="7643880" y="5581800"/>
              <a:ext cx="308160" cy="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83" name="Line 2">
              <a:extLst>
                <a:ext uri="{FF2B5EF4-FFF2-40B4-BE49-F238E27FC236}">
                  <a16:creationId xmlns:a16="http://schemas.microsoft.com/office/drawing/2014/main" id="{53B1632B-BC09-C14E-B497-E516FB3D951D}"/>
                </a:ext>
              </a:extLst>
            </p:cNvPr>
            <p:cNvSpPr/>
            <p:nvPr/>
          </p:nvSpPr>
          <p:spPr>
            <a:xfrm>
              <a:off x="7643880" y="5735880"/>
              <a:ext cx="308160" cy="0"/>
            </a:xfrm>
            <a:prstGeom prst="line">
              <a:avLst/>
            </a:prstGeom>
            <a:ln w="18360">
              <a:solidFill>
                <a:srgbClr val="000000"/>
              </a:solidFill>
              <a:round/>
            </a:ln>
          </p:spPr>
        </p:sp>
        <p:sp>
          <p:nvSpPr>
            <p:cNvPr id="84" name="Line 3">
              <a:extLst>
                <a:ext uri="{FF2B5EF4-FFF2-40B4-BE49-F238E27FC236}">
                  <a16:creationId xmlns:a16="http://schemas.microsoft.com/office/drawing/2014/main" id="{D82571A2-5401-CB48-9C5E-C31D00CBDAFA}"/>
                </a:ext>
              </a:extLst>
            </p:cNvPr>
            <p:cNvSpPr/>
            <p:nvPr/>
          </p:nvSpPr>
          <p:spPr>
            <a:xfrm>
              <a:off x="7720920" y="5658120"/>
              <a:ext cx="154080" cy="0"/>
            </a:xfrm>
            <a:prstGeom prst="line">
              <a:avLst/>
            </a:prstGeom>
            <a:ln w="36720">
              <a:solidFill>
                <a:srgbClr val="000000"/>
              </a:solidFill>
              <a:round/>
            </a:ln>
          </p:spPr>
        </p:sp>
        <p:sp>
          <p:nvSpPr>
            <p:cNvPr id="85" name="Line 4">
              <a:extLst>
                <a:ext uri="{FF2B5EF4-FFF2-40B4-BE49-F238E27FC236}">
                  <a16:creationId xmlns:a16="http://schemas.microsoft.com/office/drawing/2014/main" id="{F449EFC8-9337-4340-A498-82CBFADD2AC1}"/>
                </a:ext>
              </a:extLst>
            </p:cNvPr>
            <p:cNvSpPr/>
            <p:nvPr/>
          </p:nvSpPr>
          <p:spPr>
            <a:xfrm>
              <a:off x="7720920" y="5812920"/>
              <a:ext cx="154080" cy="0"/>
            </a:xfrm>
            <a:prstGeom prst="line">
              <a:avLst/>
            </a:prstGeom>
            <a:ln w="36720">
              <a:solidFill>
                <a:srgbClr val="000000"/>
              </a:solidFill>
              <a:round/>
            </a:ln>
          </p:spPr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517148E-798E-DB49-BCB8-31F80C7426E4}"/>
                </a:ext>
              </a:extLst>
            </p:cNvPr>
            <p:cNvCxnSpPr/>
            <p:nvPr/>
          </p:nvCxnSpPr>
          <p:spPr>
            <a:xfrm flipV="1">
              <a:off x="7797960" y="5809080"/>
              <a:ext cx="0" cy="1767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CCA8A08-0E3E-4541-872E-2E87380064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1610" y="5327410"/>
              <a:ext cx="0" cy="245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Elbow Connector 87">
              <a:extLst>
                <a:ext uri="{FF2B5EF4-FFF2-40B4-BE49-F238E27FC236}">
                  <a16:creationId xmlns:a16="http://schemas.microsoft.com/office/drawing/2014/main" id="{B595273E-DBA1-3B45-8E9C-0F863D01B78E}"/>
                </a:ext>
              </a:extLst>
            </p:cNvPr>
            <p:cNvCxnSpPr>
              <a:endCxn id="26" idx="2"/>
            </p:cNvCxnSpPr>
            <p:nvPr/>
          </p:nvCxnSpPr>
          <p:spPr>
            <a:xfrm rot="5400000">
              <a:off x="6881220" y="6166729"/>
              <a:ext cx="1097631" cy="735850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A6CD12C-4CA2-B348-BA19-1EA7EB0CDCEB}"/>
                </a:ext>
              </a:extLst>
            </p:cNvPr>
            <p:cNvCxnSpPr/>
            <p:nvPr/>
          </p:nvCxnSpPr>
          <p:spPr>
            <a:xfrm>
              <a:off x="6172380" y="4444164"/>
              <a:ext cx="0" cy="1769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586C4C0D-56C1-4048-90CF-7AF92B4C82CB}"/>
                </a:ext>
              </a:extLst>
            </p:cNvPr>
            <p:cNvCxnSpPr/>
            <p:nvPr/>
          </p:nvCxnSpPr>
          <p:spPr>
            <a:xfrm rot="10800000">
              <a:off x="6172380" y="4444164"/>
              <a:ext cx="1625580" cy="935266"/>
            </a:xfrm>
            <a:prstGeom prst="bentConnector3">
              <a:avLst>
                <a:gd name="adj1" fmla="val 39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28406BA-571E-AA48-A26B-D12D1EA4C141}"/>
              </a:ext>
            </a:extLst>
          </p:cNvPr>
          <p:cNvCxnSpPr/>
          <p:nvPr/>
        </p:nvCxnSpPr>
        <p:spPr>
          <a:xfrm>
            <a:off x="457200" y="3579427"/>
            <a:ext cx="803365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C1FAA78-6D08-6140-9F32-78B28008A171}"/>
              </a:ext>
            </a:extLst>
          </p:cNvPr>
          <p:cNvSpPr txBox="1"/>
          <p:nvPr/>
        </p:nvSpPr>
        <p:spPr>
          <a:xfrm>
            <a:off x="4311243" y="157985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NPN (TIP120)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99BDB1B-2A63-0E46-A79E-969EB28577D5}"/>
              </a:ext>
            </a:extLst>
          </p:cNvPr>
          <p:cNvSpPr txBox="1"/>
          <p:nvPr/>
        </p:nvSpPr>
        <p:spPr>
          <a:xfrm>
            <a:off x="4243026" y="492351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PNP (TIP125)</a:t>
            </a:r>
          </a:p>
        </p:txBody>
      </p:sp>
    </p:spTree>
    <p:extLst>
      <p:ext uri="{BB962C8B-B14F-4D97-AF65-F5344CB8AC3E}">
        <p14:creationId xmlns:p14="http://schemas.microsoft.com/office/powerpoint/2010/main" val="197843472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13580</TotalTime>
  <Words>503</Words>
  <Application>Microsoft Macintosh PowerPoint</Application>
  <PresentationFormat>On-screen Show (4:3)</PresentationFormat>
  <Paragraphs>139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SimSun</vt:lpstr>
      <vt:lpstr>Arial</vt:lpstr>
      <vt:lpstr>Calibri</vt:lpstr>
      <vt:lpstr>Tahoma</vt:lpstr>
      <vt:lpstr>Times New Roman</vt:lpstr>
      <vt:lpstr>Default Theme</vt:lpstr>
      <vt:lpstr>The Project</vt:lpstr>
      <vt:lpstr>PowerPoint Presentation</vt:lpstr>
      <vt:lpstr>Project Overview</vt:lpstr>
      <vt:lpstr>PowerPoint Presentation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UCLA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Project</dc:title>
  <dc:creator>Dennis Briggs</dc:creator>
  <cp:lastModifiedBy>Microsoft Office User</cp:lastModifiedBy>
  <cp:revision>120</cp:revision>
  <cp:lastPrinted>2018-07-17T15:24:00Z</cp:lastPrinted>
  <dcterms:created xsi:type="dcterms:W3CDTF">2017-04-29T22:38:05Z</dcterms:created>
  <dcterms:modified xsi:type="dcterms:W3CDTF">2018-07-17T21:39:49Z</dcterms:modified>
</cp:coreProperties>
</file>